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67" r:id="rId2"/>
    <p:sldId id="268" r:id="rId3"/>
    <p:sldId id="269" r:id="rId4"/>
    <p:sldId id="270" r:id="rId5"/>
    <p:sldId id="271" r:id="rId6"/>
    <p:sldId id="272" r:id="rId7"/>
    <p:sldId id="273" r:id="rId8"/>
    <p:sldId id="278" r:id="rId9"/>
    <p:sldId id="279" r:id="rId10"/>
    <p:sldId id="277" r:id="rId11"/>
    <p:sldId id="302" r:id="rId12"/>
    <p:sldId id="276" r:id="rId13"/>
    <p:sldId id="305" r:id="rId14"/>
    <p:sldId id="275" r:id="rId15"/>
    <p:sldId id="303" r:id="rId16"/>
    <p:sldId id="304" r:id="rId17"/>
    <p:sldId id="306"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Lst>
  <p:sldSz cx="24384000" cy="13716000"/>
  <p:notesSz cx="6858000" cy="9144000"/>
  <p:embeddedFontLst>
    <p:embeddedFont>
      <p:font typeface="Helvetica" panose="020B0604020202020204" pitchFamily="34" charset="0"/>
      <p:regular r:id="rId37"/>
      <p:bold r:id="rId38"/>
      <p:italic r:id="rId39"/>
      <p:boldItalic r:id="rId40"/>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12.2" id="{DCF2BC04-CE81-4BD4-B9C1-903B8D5258C8}">
          <p14:sldIdLst>
            <p14:sldId id="267"/>
            <p14:sldId id="268"/>
            <p14:sldId id="269"/>
            <p14:sldId id="270"/>
            <p14:sldId id="271"/>
            <p14:sldId id="272"/>
            <p14:sldId id="273"/>
            <p14:sldId id="278"/>
            <p14:sldId id="279"/>
            <p14:sldId id="277"/>
            <p14:sldId id="302"/>
            <p14:sldId id="276"/>
            <p14:sldId id="305"/>
            <p14:sldId id="275"/>
            <p14:sldId id="303"/>
            <p14:sldId id="304"/>
            <p14:sldId id="306"/>
          </p14:sldIdLst>
        </p14:section>
        <p14:section name="Lesson 12.3" id="{A829E890-7B01-4A9B-B1EB-D9C63EC9BE91}">
          <p14:sldIdLst>
            <p14:sldId id="281"/>
            <p14:sldId id="282"/>
            <p14:sldId id="283"/>
            <p14:sldId id="284"/>
            <p14:sldId id="285"/>
            <p14:sldId id="286"/>
            <p14:sldId id="287"/>
            <p14:sldId id="288"/>
            <p14:sldId id="289"/>
            <p14:sldId id="290"/>
            <p14:sldId id="291"/>
            <p14:sldId id="292"/>
            <p14:sldId id="293"/>
            <p14:sldId id="294"/>
            <p14:sldId id="295"/>
            <p14:sldId id="296"/>
            <p14:sldId id="297"/>
          </p14:sldIdLst>
        </p14:section>
      </p14:sectionLst>
    </p:ext>
    <p:ext uri="{EFAFB233-063F-42B5-8137-9DF3F51BA10A}">
      <p15:sldGuideLst xmlns:p15="http://schemas.microsoft.com/office/powerpoint/2012/main">
        <p15:guide id="1" orient="horz" pos="4320" userDrawn="1">
          <p15:clr>
            <a:srgbClr val="A4A3A4"/>
          </p15:clr>
        </p15:guide>
        <p15:guide id="2" pos="12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6527" autoAdjust="0"/>
  </p:normalViewPr>
  <p:slideViewPr>
    <p:cSldViewPr snapToGrid="0">
      <p:cViewPr varScale="1">
        <p:scale>
          <a:sx n="34" d="100"/>
          <a:sy n="34" d="100"/>
        </p:scale>
        <p:origin x="132" y="336"/>
      </p:cViewPr>
      <p:guideLst>
        <p:guide orient="horz" pos="4320"/>
        <p:guide pos="12456"/>
      </p:guideLst>
    </p:cSldViewPr>
  </p:slideViewPr>
  <p:notesTextViewPr>
    <p:cViewPr>
      <p:scale>
        <a:sx n="3" d="2"/>
        <a:sy n="3" d="2"/>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dirty="0"/>
              <a:t>Before getting into ethics for software engineering, it’s useful to think about the origins of professional ethics. “Professionals” in this context generally refers to individuals who exercise some special knowledge that the public-at-large does not hold. When a professional provides services to a layperson, it is important for that layperson to be able to trust that they are not being taken advantage of. For example, the earliest instance of professional ethics is likely the </a:t>
            </a:r>
            <a:r>
              <a:rPr dirty="0" err="1"/>
              <a:t>hippocratic</a:t>
            </a:r>
            <a:r>
              <a:rPr dirty="0"/>
              <a:t> oath, which is rooted in doing no harm. Professional ethics standards exist for many different professions.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Areas where there are well-defined standards give the engineer more concrete guidance.  For example</a:t>
            </a:r>
            <a:r>
              <a:rPr dirty="0"/>
              <a:t>,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r>
              <a:rPr lang="en-US" dirty="0"/>
              <a: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aircraft software must follow a rigorous certification process. </a:t>
            </a:r>
          </a:p>
        </p:txBody>
      </p:sp>
    </p:spTree>
    <p:extLst>
      <p:ext uri="{BB962C8B-B14F-4D97-AF65-F5344CB8AC3E}">
        <p14:creationId xmlns:p14="http://schemas.microsoft.com/office/powerpoint/2010/main" val="73299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dirty="0"/>
              <a:t>For example, </a:t>
            </a:r>
            <a:r>
              <a:rPr lang="en-US" dirty="0"/>
              <a:t>in </a:t>
            </a:r>
            <a:r>
              <a:rPr dirty="0"/>
              <a:t>the case of Domino’s unwillingness to comply with the ADA</a:t>
            </a:r>
            <a:r>
              <a:rPr lang="en-US" dirty="0"/>
              <a:t>,</a:t>
            </a:r>
            <a:r>
              <a:rPr dirty="0"/>
              <a:t> </a:t>
            </a:r>
            <a:r>
              <a:rPr lang="en-US" dirty="0"/>
              <a:t>there was a standard that could have been followed: the Web Content Accessibility Guidelines (WCAG), which date from 2008– over a decade before the suit.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In court documents, Domino’s revealed it would have cost just $38,000 to resolve the raised accessibility issue</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rPr dirty="0"/>
              <a:t>There’s no silver bullet for ethical software development. However, hopefully now you understand better the different ways that our software can have impacts on others, and how we can reason about those implications. The next and final lesson in this module will examine how we can better understand our users, so that we can make the best, most inclusive software, and in turn, hopefully cause the least unintended harm.</a:t>
            </a:r>
          </a:p>
        </p:txBody>
      </p:sp>
    </p:spTree>
    <p:extLst>
      <p:ext uri="{BB962C8B-B14F-4D97-AF65-F5344CB8AC3E}">
        <p14:creationId xmlns:p14="http://schemas.microsoft.com/office/powerpoint/2010/main" val="2634356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Our goal in this lesson is to explore approaches to detect equity and inclusivity bugs in software. How do we start? First, it is vital that we recognize that we each bring our own biases of how we expect our software to be used. Developers may differ from users in: nationality, ethnicity, race, gender, age, socioeconomic status, abilities, and belief systems. Creating inclusive software requires us to acknowledge these differences. Having diversity on your development team is one of the first steps towards creating inclusive software. However, attracting and retaining a diverse team is its own topic - this infographic shows the relative lack of diversity at top US-based tech firms, in comparison to the population of the US - teams often lack diversity in gender and ethnicity - and simplifying diversity to only gender and ethnicity can overlook other facets of how we vary. In this lesson, we’ll focus on approaches to better understand our users, and to evaluate whether our software is inclusive, usable, and accessible, or not.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rPr dirty="0"/>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a:t>
            </a:r>
            <a:r>
              <a:rPr lang="en-US" dirty="0"/>
              <a:t>there are many more subtle biases in our software.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381000" y="685800"/>
            <a:ext cx="6096000" cy="3429000"/>
          </a:xfrm>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rPr dirty="0"/>
              <a:t>Aside from algorithmic biases, how does our unconscious bias translate into software that is not inclusive? Aside from gender, race and ethnicity, HOW people interact with software varies. Research has shown several key inclusiveness facets:</a:t>
            </a:r>
            <a:endParaRPr lang="en-US" dirty="0"/>
          </a:p>
          <a:p>
            <a:endParaRPr dirty="0"/>
          </a:p>
          <a:p>
            <a:r>
              <a:rPr dirty="0"/>
              <a:t>Motivations: do you learn new technologies in your free time, or only when you need to?</a:t>
            </a:r>
            <a:endParaRPr lang="en-US" dirty="0"/>
          </a:p>
          <a:p>
            <a:endParaRPr dirty="0"/>
          </a:p>
          <a:p>
            <a:r>
              <a:rPr dirty="0"/>
              <a:t>Information processing: do you gather all information comprehensively before trying to solve something, or do you </a:t>
            </a:r>
            <a:r>
              <a:rPr lang="en-US" dirty="0"/>
              <a:t>prefer to gather information </a:t>
            </a:r>
            <a:r>
              <a:rPr dirty="0"/>
              <a:t>selectively </a:t>
            </a:r>
            <a:r>
              <a:rPr lang="en-US" dirty="0"/>
              <a:t>as you go?</a:t>
            </a:r>
          </a:p>
          <a:p>
            <a:endParaRPr dirty="0"/>
          </a:p>
          <a:p>
            <a:r>
              <a:rPr dirty="0"/>
              <a:t>Computer self-efficacy: Do you feel confident about your ability to interact with a computer? If you struggle, do you blame yourself or the vendor?</a:t>
            </a:r>
            <a:endParaRPr lang="en-US" dirty="0"/>
          </a:p>
          <a:p>
            <a:endParaRPr dirty="0"/>
          </a:p>
          <a:p>
            <a:r>
              <a:rPr dirty="0"/>
              <a:t>Risk: will I make a mistake/spend more time than I have budgeted on this? If you try something that doesn’t work, does that change your attitudes towards that technology?</a:t>
            </a:r>
            <a:endParaRPr lang="en-US" dirty="0"/>
          </a:p>
          <a:p>
            <a:endParaRPr dirty="0"/>
          </a:p>
          <a:p>
            <a:r>
              <a:rPr dirty="0"/>
              <a:t>Tech learning style: do you favor process-oriented learning (go step-by-step) or tinkering?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t>Persona-based evaluation allows for a “discount” usability evaluation. We don’t actually need to find real users who are different from us and get them to use our software (although that’s the best validation) - we can probably find lots of issues just by carefully walking through how someone </a:t>
            </a:r>
            <a:r>
              <a:rPr i="1"/>
              <a:t>like</a:t>
            </a:r>
            <a:r>
              <a:t> this persona would use our software (note: not actually persons that you know, not necessarily gendered)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rPr dirty="0"/>
              <a:t>To perform a cognitive walkthrough, you and your team step through a single use case for your tool, acting as the persona. </a:t>
            </a:r>
            <a:endParaRPr lang="en-US" dirty="0"/>
          </a:p>
          <a:p>
            <a:endParaRPr lang="en-US" dirty="0"/>
          </a:p>
          <a:p>
            <a:r>
              <a:rPr dirty="0"/>
              <a:t>For example: consider applying the Abby persona to evaluate an augmented reality application for navigating a book store…</a:t>
            </a:r>
            <a:endParaRPr lang="en-US" dirty="0"/>
          </a:p>
          <a:p>
            <a:endParaRPr dirty="0"/>
          </a:p>
          <a:p>
            <a:r>
              <a:rPr dirty="0"/>
              <a:t>Step by-step, note that “see map?” Is a difficult subgoal to form: </a:t>
            </a:r>
            <a:r>
              <a:rPr dirty="0" err="1"/>
              <a:t>abby’s</a:t>
            </a:r>
            <a:r>
              <a:rPr dirty="0"/>
              <a:t> motivation is to find science fiction books - why would they know that finding map is the right thing? </a:t>
            </a:r>
            <a:endParaRPr lang="en-US" dirty="0"/>
          </a:p>
          <a:p>
            <a:r>
              <a:rPr dirty="0"/>
              <a:t>Then - note that “see bookstore map” is a “maybe” because Abby’s goal is “see map” but nothing says map! </a:t>
            </a:r>
            <a:r>
              <a:rPr lang="en-US" dirty="0"/>
              <a:t>The</a:t>
            </a:r>
            <a:r>
              <a:rPr dirty="0"/>
              <a:t> developers </a:t>
            </a:r>
            <a:r>
              <a:rPr lang="en-US" dirty="0"/>
              <a:t>meant</a:t>
            </a:r>
            <a:r>
              <a:rPr dirty="0"/>
              <a:t> ‘Browse off’ </a:t>
            </a:r>
            <a:r>
              <a:rPr lang="en-US" dirty="0"/>
              <a:t>to mean </a:t>
            </a:r>
            <a:r>
              <a:rPr dirty="0"/>
              <a:t>to switch from a view where we are browsing a shelf to instead show the default, map view. If we’re not sure that Abby would know what to do [does </a:t>
            </a:r>
            <a:r>
              <a:rPr dirty="0" err="1"/>
              <a:t>abby</a:t>
            </a:r>
            <a:r>
              <a:rPr dirty="0"/>
              <a:t> tinker?], we note that, but then do it anyway. </a:t>
            </a:r>
            <a:endParaRPr lang="en-US" dirty="0"/>
          </a:p>
          <a:p>
            <a:endParaRPr lang="en-US" dirty="0"/>
          </a:p>
          <a:p>
            <a:r>
              <a:rPr dirty="0"/>
              <a:t>Then, if we end up getting a map, we evaluate: does </a:t>
            </a:r>
            <a:r>
              <a:rPr dirty="0" err="1"/>
              <a:t>abby</a:t>
            </a:r>
            <a:r>
              <a:rPr dirty="0"/>
              <a:t> see progress to that subgoal of finding map? Maybe, maybe not - confusing. The facets of Abby’s persona allow us to imagine how another user, who doesn’t think like us, might interact with the same interface in a different way.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“The curb cut effect” describes broadly what happens when an inclusive design, built for one audience, benefits everyone. The effect gets its name from curb cuts - the small ramps between sidewalks and streets that were originally designed to allow people in wheelchairs to cross the street. However, this also benefits the old (who might struggle with a step), parents with strollers and workers making deliveries on hand trucks. For Example: Risk averse persona. Imagine that you are sloppy with vocabulary. “Browse off” vs “view map”. This is confusing. This is somethign that the risk averse individual might say “Wait what am I doing? I thought I was looking for a map. Oh I guess it’s turning off the browse feature?” This is like curb cuts though - it helps everyone, since, even if you weren’t particularly confused, it’s still a bit of a road bump.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The gold-standard for evaluating the efficacy of our software is usability testing.</a:t>
            </a:r>
          </a:p>
          <a:p>
            <a:pPr marL="279400" indent="-279400">
              <a:buSzPct val="123000"/>
              <a:buChar char="*"/>
            </a:pPr>
            <a:r>
              <a:t>Directly measure usability by monitoring task performance</a:t>
            </a:r>
          </a:p>
          <a:p>
            <a:pPr marL="279400" indent="-279400">
              <a:buSzPct val="123000"/>
              <a:buChar char="*"/>
            </a:pPr>
            <a:r>
              <a:t>Use diverse users, consider surveying based on facets - see figure in middle</a:t>
            </a:r>
          </a:p>
          <a:p>
            <a:pPr marL="279400" indent="-279400">
              <a:buSzPct val="123000"/>
              <a:buChar char="*"/>
            </a:pPr>
            <a:r>
              <a:t>Compare performance across interfaces (left figure, from MS academic prototype, can see it live)</a:t>
            </a:r>
          </a:p>
          <a:p>
            <a:pPr marL="279400" indent="-279400">
              <a:buSzPct val="123000"/>
              <a:buChar char="*"/>
            </a:pPr>
            <a:r>
              <a:t>Validate problems + fixes - and even find curb cut effect (Right figure)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Evaluating accessibility is another form of usability testing. We can begin by checking (ourselves) the conformance of our application with the requirements laid out by standards, like the W3C’s WCAG </a:t>
            </a:r>
            <a:r>
              <a:rPr lang="en-US" dirty="0"/>
              <a:t>(Web Content Accessibility Guidelines) </a:t>
            </a:r>
            <a:r>
              <a:rPr dirty="0"/>
              <a:t>standards. Simply meeting a standard doesn’t mean that it’s usable, and simply having one disabled person say that it works for them doesn’t mean that it’s usable - still conduct a broad user study for best results.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381000" y="685800"/>
            <a:ext cx="6096000" cy="3429000"/>
          </a:xfrm>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rPr dirty="0"/>
              <a:t>User studies are extremely useful both when trying to build inclusive software that works for lots of users, and also extremely niche software that solves a specialized task. This is for energy commodities swap, a task that commodities traders might do many times an hour. Left interface seems “right” following Nielsen heuristics. But, the form needs to be filled out extremely fast - and it doesn’t even fit on a page! Right interface is the re-design, compresses data, meets users mental models. Better that you do this kind of testing before declaring your software “complete” so that you don’t </a:t>
            </a:r>
            <a:r>
              <a:rPr lang="en-US" dirty="0"/>
              <a:t>lose a contract and get fired.</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381000" y="685800"/>
            <a:ext cx="6096000" cy="3429000"/>
          </a:xfrm>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t>In a continuous development environment, we can do live user studies with A/B testing…</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Facebook performs these experiments constantly, and has even constructed an open source tool for doing so.</a:t>
            </a:r>
          </a:p>
          <a:p>
            <a:r>
              <a:t>Basically doing a psychology experiment - try to avoid being evil (“show users sad posts, does that make them sad?”).</a:t>
            </a:r>
            <a:br/>
            <a:r>
              <a:t>Key feature: segment audience (think about diverse users) and collect results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xfrm>
            <a:off x="381000" y="685800"/>
            <a:ext cx="6096000" cy="3429000"/>
          </a:xfrm>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t>Example for a quick experiment - divide people randomly, show different post buttons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Can also consider gradients of options - say, controlling for size, and color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Then, take exposures + metrics, evaluate your KPI</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There is an imbalance of power between those who write software and those who are subject to the implications of that software, sometimes at a disadvantage. As software engineers, it is vital that we anticipate the unanticipated - how might our software be inadvertently causing harm. Even if we are not building radiation therapy machines that can literally kill our users, we are still in a position of power to create software that is inclusive, and equally accessible to users who are not like us. Limiting the accessibility of our software (for instance, not adding support for screen readers, or not fixing the kinds of inclusivity bugs found by gendermag) might save money in the short term, but will likely end up costing much more in the long term. That you are taking this class, and still listening to this lecture likely means that you aspire to become an exceptional engineer - solve problems, and drive positive outcomes for a broad base of people. To do so, hopefully you are now aware of some strategies to consider how the software you build will be impact humanity, hopefully, for the better.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Here’s a photo of the bottom of Citigroup Center, which was built 1974. It’s a very interesting building design: a 59 story tower cantilevered over a church - note this unique column architecture supporting the building. The engineer, LeMessurier,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Do you think that this design flaw should have been made immediately public?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p>
        </p:txBody>
      </p:sp>
    </p:spTree>
    <p:extLst>
      <p:ext uri="{BB962C8B-B14F-4D97-AF65-F5344CB8AC3E}">
        <p14:creationId xmlns:p14="http://schemas.microsoft.com/office/powerpoint/2010/main" val="136604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dirty="0"/>
              <a:t>So, when considering that we want to do no harm to the public interest, we might consider asking ourselves questions like this:</a:t>
            </a:r>
            <a:endParaRPr lang="en-US" dirty="0"/>
          </a:p>
          <a:p>
            <a:endParaRPr dirty="0"/>
          </a:p>
          <a:p>
            <a:r>
              <a:rPr dirty="0"/>
              <a:t>If there’s a bug in my software, what could be the resulting impact? What parts of my software will be most likely to have negative human impacts if buggy, and how do we test that part most effectively?</a:t>
            </a:r>
            <a:endParaRPr lang="en-US" dirty="0"/>
          </a:p>
          <a:p>
            <a:br>
              <a:rPr dirty="0"/>
            </a:br>
            <a:r>
              <a:rPr dirty="0"/>
              <a:t>Who will be the users of my software, and will it impact different users in different ways? Will my software disadvantage some users? </a:t>
            </a:r>
            <a:endParaRPr lang="en-US" dirty="0"/>
          </a:p>
          <a:p>
            <a:endParaRPr lang="en-US" dirty="0"/>
          </a:p>
          <a:p>
            <a:r>
              <a:rPr dirty="0"/>
              <a:t>Will there be a negative impact on people who do NOT use my software, for instance through climate, or through social forces?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rPr dirty="0"/>
              <a:t>Similarly, when we are trying to become excited about some software project and its potential for good, we might think about the potential for our software to make people’s jobs easier and make people happier, broadly amplifying positive behavior for our users and the general public. </a:t>
            </a:r>
            <a:endParaRPr lang="en-US" dirty="0"/>
          </a:p>
          <a:p>
            <a:endParaRPr lang="en-US" dirty="0"/>
          </a:p>
          <a:p>
            <a:r>
              <a:rPr lang="en-US" dirty="0"/>
              <a:t>If </a:t>
            </a:r>
            <a:r>
              <a:rPr dirty="0"/>
              <a:t>we identify these goals, we can evaluate them as part of our software quality process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Value-sensitive design is an approach to guide the design of technology while considering the impact of the technology on a variety of core human values. This approach can help us to identify unintended consequences of our software, which we can then begin to reason about. </a:t>
            </a:r>
            <a:endParaRPr lang="en-US" dirty="0"/>
          </a:p>
          <a:p>
            <a:endParaRPr lang="en-US" dirty="0"/>
          </a:p>
          <a:p>
            <a:r>
              <a:rPr dirty="0"/>
              <a:t>Core values include human rights, accessibility, justice, privacy and human welfare, and many others. </a:t>
            </a:r>
            <a:endParaRPr lang="en-US" dirty="0"/>
          </a:p>
          <a:p>
            <a:endParaRPr lang="en-US" dirty="0"/>
          </a:p>
          <a:p>
            <a:r>
              <a:rPr dirty="0"/>
              <a:t>As we think about the software that we’re building, we can ask ourselves explicitly: how does </a:t>
            </a:r>
            <a:r>
              <a:rPr lang="en-US" dirty="0"/>
              <a:t>our software impact these values?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S</a:t>
            </a:r>
            <a:r>
              <a:rPr dirty="0"/>
              <a:t>tudies have investigated whether simply exposing engineers to this code of ethics improves ethical decision making in software development </a:t>
            </a:r>
            <a:endParaRPr lang="en-US" dirty="0"/>
          </a:p>
          <a:p>
            <a:r>
              <a:rPr lang="en-US" dirty="0"/>
              <a:t>(Click) </a:t>
            </a:r>
          </a:p>
          <a:p>
            <a:r>
              <a:rPr dirty="0"/>
              <a:t>(click), </a:t>
            </a:r>
            <a:endParaRPr lang="en-US" dirty="0"/>
          </a:p>
          <a:p>
            <a:r>
              <a:rPr dirty="0"/>
              <a:t>concluding that this code alone does not improve ethical decision making. </a:t>
            </a:r>
            <a:endParaRPr lang="en-US" dirty="0"/>
          </a:p>
          <a:p>
            <a:endParaRPr lang="en-US" dirty="0"/>
          </a:p>
          <a:p>
            <a:r>
              <a:rPr lang="en-US" dirty="0"/>
              <a:t>E</a:t>
            </a:r>
            <a:r>
              <a:rPr dirty="0"/>
              <a:t>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r>
              <a:rPr lang="en-US" dirty="0"/>
              <a:t>  A code of ethics alone does not give sufficient guidance.</a:t>
            </a:r>
            <a:endParaRPr dirty="0"/>
          </a:p>
        </p:txBody>
      </p:sp>
    </p:spTree>
    <p:extLst>
      <p:ext uri="{BB962C8B-B14F-4D97-AF65-F5344CB8AC3E}">
        <p14:creationId xmlns:p14="http://schemas.microsoft.com/office/powerpoint/2010/main" val="314437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vsd.ccs.neu.edu/introduction/challeng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w3.org/TR/WCAG20/"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informationisbeautiful.net/visualizations/diversity-in-tech/"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wsj.com/articles/BL-DGB-42522" TargetMode="External"/><Relationship Id="rId5" Type="http://schemas.openxmlformats.org/officeDocument/2006/relationships/hyperlink" Target="https://www.wired.com/story/when-it-comes-to-gorillas-google-photos-remains-blind/" TargetMode="Externa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hyperlink" Target="http://gendermag.org/foundations.php"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hyperlink" Target="http://gendermag.org/Docs/GenderMagHandout-2020-0106-1649.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tif"/></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flickr.com/photos/mgifford/46424316355/in/photolist-2dJmKRv-av95GE-r3ivsJ-mT4BaT-6HSC5j-FfkKfJ-7E5kqK-2hQSZ1S-55Sowk-HgHMKm-benZnk-7fPPU9-exSFWt-4zMm4f-sLPfkv-2k7C6Sz-CSHck4-91KLZS-5gMMj2-exVT5h-exSG5x-exB7gV-8VzDSj-exVTsh-exSHGF-8VzDRL-exVQJj-exVR3G-exVRpA-exEpFq-exBbVr-exVTnU-exB7uB-exEoDG-exEnwS-exEjwN-exSJjn-exSGGz-8VzDQJ-8VzDLA-exEokd-exEnH9-4TKpqA-6Usfi6-exBcTk-exEjrW-exSJ3n-dc7uCx-exB7Hk-qhJP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cademic.microsoft.com/" TargetMode="External"/><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ftp://ftp.cs.orst.edu/pub/burnett/chi19-GenderMag-findToFix.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w3.org/WAI/test-evaluat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didi.co/consultin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0.t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slideshare.net/optimizely/opti-con-2014-automated-experimentation-at-scal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www.slideshare.net/optimizely/opti-con-2014-automated-experimentation-at-scal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slideshare.net/optimizely/opti-con-2014-automated-experimentation-at-scal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slideshare.net/optimizely/opti-con-2014-automated-experimentation-at-scal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heaiatrust.com/whitepapers/ethics/study.ph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endParaRPr lang="en-US" dirty="0"/>
          </a:p>
          <a:p>
            <a:pPr>
              <a:defRPr>
                <a:solidFill>
                  <a:srgbClr val="005493"/>
                </a:solidFill>
              </a:defRPr>
            </a:pPr>
            <a:endParaRPr lang="en-US" dirty="0"/>
          </a:p>
          <a:p>
            <a:pPr>
              <a:defRPr>
                <a:solidFill>
                  <a:srgbClr val="005493"/>
                </a:solidFill>
              </a:defRPr>
            </a:pPr>
            <a:r>
              <a:rPr dirty="0"/>
              <a:t>© 2021,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2: Ethics in Software Engineering"/>
          <p:cNvSpPr txBox="1">
            <a:spLocks noGrp="1"/>
          </p:cNvSpPr>
          <p:nvPr>
            <p:ph type="subTitle" sz="quarter" idx="1"/>
          </p:nvPr>
        </p:nvSpPr>
        <p:spPr>
          <a:prstGeom prst="rect">
            <a:avLst/>
          </a:prstGeom>
        </p:spPr>
        <p:txBody>
          <a:bodyPr/>
          <a:lstStyle/>
          <a:p>
            <a:r>
              <a:rPr dirty="0"/>
              <a:t>Lecture </a:t>
            </a:r>
            <a:r>
              <a:rPr lang="en-US" dirty="0"/>
              <a:t>12</a:t>
            </a:r>
            <a:r>
              <a:rPr dirty="0"/>
              <a:t>.2: Ethics in Software Engineering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Value Sensitive Design"/>
          <p:cNvSpPr txBox="1">
            <a:spLocks noGrp="1"/>
          </p:cNvSpPr>
          <p:nvPr>
            <p:ph type="title"/>
          </p:nvPr>
        </p:nvSpPr>
        <p:spPr>
          <a:prstGeom prst="rect">
            <a:avLst/>
          </a:prstGeom>
        </p:spPr>
        <p:txBody>
          <a:bodyPr/>
          <a:lstStyle/>
          <a:p>
            <a:r>
              <a:rPr lang="en-US" dirty="0"/>
              <a:t>Unpacking “Public Interest” </a:t>
            </a:r>
            <a:endParaRPr dirty="0"/>
          </a:p>
        </p:txBody>
      </p:sp>
      <p:sp>
        <p:nvSpPr>
          <p:cNvPr id="206" name="Consider how our software impacts users’ universal values [partial lis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59459">
              <a:defRPr sz="5060"/>
            </a:lvl1pPr>
          </a:lstStyle>
          <a:p>
            <a:r>
              <a:rPr lang="en-US" dirty="0"/>
              <a:t>What values might our software promote or diminish?</a:t>
            </a:r>
            <a:endParaRPr dirty="0"/>
          </a:p>
        </p:txBody>
      </p:sp>
      <p:sp>
        <p:nvSpPr>
          <p:cNvPr id="207" name="Human rights - Inalienable, fundamental rights to which all people are entitled…"/>
          <p:cNvSpPr txBox="1">
            <a:spLocks noGrp="1"/>
          </p:cNvSpPr>
          <p:nvPr>
            <p:ph type="body" idx="1"/>
          </p:nvPr>
        </p:nvSpPr>
        <p:spPr>
          <a:xfrm>
            <a:off x="1206500" y="4248504"/>
            <a:ext cx="18579735" cy="8256012"/>
          </a:xfrm>
          <a:prstGeom prst="rect">
            <a:avLst/>
          </a:prstGeom>
        </p:spPr>
        <p:txBody>
          <a:bodyPr/>
          <a:lstStyle/>
          <a:p>
            <a:pPr marL="603504" indent="-603504" defTabSz="2413955">
              <a:spcBef>
                <a:spcPts val="4400"/>
              </a:spcBef>
              <a:defRPr sz="4752"/>
            </a:pPr>
            <a:r>
              <a:t>Human rights - Inalienable, fundamental rights to which all people are entitled </a:t>
            </a:r>
          </a:p>
          <a:p>
            <a:pPr marL="603504" indent="-603504" defTabSz="2413955">
              <a:spcBef>
                <a:spcPts val="4400"/>
              </a:spcBef>
              <a:defRPr sz="4752"/>
            </a:pPr>
            <a:r>
              <a:t>Accessibility - Making all people successful users of the technology</a:t>
            </a:r>
          </a:p>
          <a:p>
            <a:pPr marL="603504" indent="-603504" defTabSz="2413955">
              <a:spcBef>
                <a:spcPts val="4400"/>
              </a:spcBef>
              <a:defRPr sz="4752"/>
            </a:pPr>
            <a:r>
              <a:t>Justice - Procedural justice (process is fair) + distributive justice (outcomes are fair)</a:t>
            </a:r>
          </a:p>
          <a:p>
            <a:pPr marL="603504" indent="-603504" defTabSz="2413955">
              <a:spcBef>
                <a:spcPts val="4400"/>
              </a:spcBef>
              <a:defRPr sz="4752"/>
            </a:pPr>
            <a:r>
              <a:t>Privacy - An individual’s agency in determining what information about them is shared</a:t>
            </a:r>
          </a:p>
          <a:p>
            <a:pPr marL="603504" indent="-603504" defTabSz="2413955">
              <a:spcBef>
                <a:spcPts val="4400"/>
              </a:spcBef>
              <a:defRPr sz="4752"/>
            </a:pPr>
            <a:r>
              <a:t>Human welfare - Physical, material and psychological well-being</a:t>
            </a:r>
          </a:p>
        </p:txBody>
      </p:sp>
      <p:pic>
        <p:nvPicPr>
          <p:cNvPr id="208"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7179" y="6875897"/>
            <a:ext cx="4521231" cy="6620373"/>
          </a:xfrm>
          <a:prstGeom prst="rect">
            <a:avLst/>
          </a:prstGeom>
          <a:ln w="12700">
            <a:miter lim="400000"/>
          </a:ln>
        </p:spPr>
      </p:pic>
      <p:sp>
        <p:nvSpPr>
          <p:cNvPr id="209" name="Value Sensitive Design @ Khoury"/>
          <p:cNvSpPr txBox="1"/>
          <p:nvPr/>
        </p:nvSpPr>
        <p:spPr>
          <a:xfrm>
            <a:off x="9904323" y="12929262"/>
            <a:ext cx="457535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Value Sensitive Design @ Khoury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pic>
        <p:nvPicPr>
          <p:cNvPr id="16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854" y="1211484"/>
            <a:ext cx="20594329" cy="8256012"/>
          </a:xfrm>
          <a:prstGeom prst="rect">
            <a:avLst/>
          </a:prstGeom>
          <a:ln w="25400">
            <a:miter lim="400000"/>
          </a:ln>
          <a:effectLst>
            <a:outerShdw blurRad="254000" dist="127000" dir="5400000" rotWithShape="0">
              <a:srgbClr val="000000">
                <a:alpha val="70000"/>
              </a:srgbClr>
            </a:outerShdw>
          </a:effectLst>
        </p:spPr>
      </p:pic>
      <p:sp>
        <p:nvSpPr>
          <p:cNvPr id="2" name="TextBox 1">
            <a:extLst>
              <a:ext uri="{FF2B5EF4-FFF2-40B4-BE49-F238E27FC236}">
                <a16:creationId xmlns:a16="http://schemas.microsoft.com/office/drawing/2014/main" id="{41FF7A01-F024-4855-96BA-5D43716E8A5B}"/>
              </a:ext>
            </a:extLst>
          </p:cNvPr>
          <p:cNvSpPr txBox="1"/>
          <p:nvPr/>
        </p:nvSpPr>
        <p:spPr>
          <a:xfrm>
            <a:off x="10352314" y="4065665"/>
            <a:ext cx="7445828" cy="1579920"/>
          </a:xfrm>
          <a:prstGeom prst="rect">
            <a:avLst/>
          </a:prstGeom>
          <a:solidFill>
            <a:schemeClr val="bg1"/>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mn-lt"/>
                <a:ea typeface="+mn-ea"/>
                <a:cs typeface="+mn-cs"/>
                <a:sym typeface="Helvetica Neue"/>
              </a:rPr>
              <a:t>TLDR: No</a:t>
            </a:r>
          </a:p>
        </p:txBody>
      </p:sp>
    </p:spTree>
    <p:extLst>
      <p:ext uri="{BB962C8B-B14F-4D97-AF65-F5344CB8AC3E}">
        <p14:creationId xmlns:p14="http://schemas.microsoft.com/office/powerpoint/2010/main" val="137777164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advAuto="0"/>
      <p:bldP spid="169" grpId="0" animBg="1" advAuto="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afety-Critical Software Regulations"/>
          <p:cNvSpPr txBox="1">
            <a:spLocks noGrp="1"/>
          </p:cNvSpPr>
          <p:nvPr>
            <p:ph type="title"/>
          </p:nvPr>
        </p:nvSpPr>
        <p:spPr>
          <a:prstGeom prst="rect">
            <a:avLst/>
          </a:prstGeom>
        </p:spPr>
        <p:txBody>
          <a:bodyPr>
            <a:normAutofit fontScale="90000"/>
          </a:bodyPr>
          <a:lstStyle/>
          <a:p>
            <a:r>
              <a:rPr dirty="0"/>
              <a:t>S</a:t>
            </a:r>
            <a:r>
              <a:rPr lang="en-US" dirty="0"/>
              <a:t>tandards can give more concrete guidance.</a:t>
            </a:r>
            <a:endParaRPr dirty="0"/>
          </a:p>
        </p:txBody>
      </p:sp>
      <p:sp>
        <p:nvSpPr>
          <p:cNvPr id="200" name="International bodies define standard processes that are designed to protect the public…"/>
          <p:cNvSpPr txBox="1">
            <a:spLocks noGrp="1"/>
          </p:cNvSpPr>
          <p:nvPr>
            <p:ph type="body" idx="1"/>
          </p:nvPr>
        </p:nvSpPr>
        <p:spPr>
          <a:xfrm>
            <a:off x="1206500" y="4248504"/>
            <a:ext cx="16482157" cy="8256012"/>
          </a:xfrm>
          <a:prstGeom prst="rect">
            <a:avLst/>
          </a:prstGeom>
        </p:spPr>
        <p:txBody>
          <a:bodyPr/>
          <a:lstStyle/>
          <a:p>
            <a:r>
              <a:rPr dirty="0"/>
              <a:t>International bodies define standard processes that are designed to protect the public</a:t>
            </a:r>
          </a:p>
          <a:p>
            <a:r>
              <a:rPr dirty="0"/>
              <a:t>By (correctly) following such a standard, you can reduce the chance of harm to users, as well as your ethical (and legal) liability</a:t>
            </a:r>
          </a:p>
        </p:txBody>
      </p:sp>
      <p:pic>
        <p:nvPicPr>
          <p:cNvPr id="201"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310" y="2714904"/>
            <a:ext cx="6266528" cy="10706981"/>
          </a:xfrm>
          <a:prstGeom prst="rect">
            <a:avLst/>
          </a:prstGeom>
          <a:ln w="25400">
            <a:miter lim="400000"/>
          </a:ln>
          <a:effectLst>
            <a:outerShdw blurRad="254000" dist="127000" dir="5400000" rotWithShape="0">
              <a:srgbClr val="000000">
                <a:alpha val="70000"/>
              </a:srgbClr>
            </a:outerShdw>
          </a:effectLst>
        </p:spPr>
      </p:pic>
      <p:sp>
        <p:nvSpPr>
          <p:cNvPr id="3" name="Text Placeholder 2">
            <a:extLst>
              <a:ext uri="{FF2B5EF4-FFF2-40B4-BE49-F238E27FC236}">
                <a16:creationId xmlns:a16="http://schemas.microsoft.com/office/drawing/2014/main" id="{94C731EF-7C5E-4726-A5D2-5EEC04C660CA}"/>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1D5A-1A21-4E3C-A9B4-DD82C34C7FBB}"/>
              </a:ext>
            </a:extLst>
          </p:cNvPr>
          <p:cNvSpPr>
            <a:spLocks noGrp="1"/>
          </p:cNvSpPr>
          <p:nvPr>
            <p:ph type="title"/>
          </p:nvPr>
        </p:nvSpPr>
        <p:spPr/>
        <p:txBody>
          <a:bodyPr>
            <a:normAutofit fontScale="90000"/>
          </a:bodyPr>
          <a:lstStyle/>
          <a:p>
            <a:r>
              <a:rPr lang="en-US" dirty="0"/>
              <a:t>Standards can give more concrete guidance.</a:t>
            </a:r>
          </a:p>
        </p:txBody>
      </p:sp>
      <p:sp>
        <p:nvSpPr>
          <p:cNvPr id="3" name="Text Placeholder 2">
            <a:extLst>
              <a:ext uri="{FF2B5EF4-FFF2-40B4-BE49-F238E27FC236}">
                <a16:creationId xmlns:a16="http://schemas.microsoft.com/office/drawing/2014/main" id="{F7C7963B-480E-4A72-89D2-B711E631650D}"/>
              </a:ext>
            </a:extLst>
          </p:cNvPr>
          <p:cNvSpPr>
            <a:spLocks noGrp="1"/>
          </p:cNvSpPr>
          <p:nvPr>
            <p:ph type="body" sz="quarter" idx="21"/>
          </p:nvPr>
        </p:nvSpPr>
        <p:spPr/>
        <p:txBody>
          <a:bodyPr/>
          <a:lstStyle/>
          <a:p>
            <a:endParaRPr lang="en-US"/>
          </a:p>
        </p:txBody>
      </p:sp>
      <p:pic>
        <p:nvPicPr>
          <p:cNvPr id="6" name="Picture 5">
            <a:extLst>
              <a:ext uri="{FF2B5EF4-FFF2-40B4-BE49-F238E27FC236}">
                <a16:creationId xmlns:a16="http://schemas.microsoft.com/office/drawing/2014/main" id="{E8A847AB-B21F-486B-844F-30DDE99E8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107" y="3938109"/>
            <a:ext cx="13573785" cy="8698391"/>
          </a:xfrm>
          <a:prstGeom prst="rect">
            <a:avLst/>
          </a:prstGeom>
        </p:spPr>
      </p:pic>
    </p:spTree>
    <p:extLst>
      <p:ext uri="{BB962C8B-B14F-4D97-AF65-F5344CB8AC3E}">
        <p14:creationId xmlns:p14="http://schemas.microsoft.com/office/powerpoint/2010/main" val="10442466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Accessibility should not be a hard decision"/>
          <p:cNvSpPr txBox="1">
            <a:spLocks noGrp="1"/>
          </p:cNvSpPr>
          <p:nvPr>
            <p:ph type="title"/>
          </p:nvPr>
        </p:nvSpPr>
        <p:spPr>
          <a:prstGeom prst="rect">
            <a:avLst/>
          </a:prstGeom>
        </p:spPr>
        <p:txBody>
          <a:bodyPr>
            <a:normAutofit fontScale="90000"/>
          </a:bodyPr>
          <a:lstStyle/>
          <a:p>
            <a:r>
              <a:rPr lang="en-US" dirty="0"/>
              <a:t>Standards can give more concrete guidance.</a:t>
            </a:r>
            <a:endParaRPr dirty="0"/>
          </a:p>
        </p:txBody>
      </p:sp>
      <p:sp>
        <p:nvSpPr>
          <p:cNvPr id="191" name="Example: Domino’s + ADA"/>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Example: Domino’s + ADA</a:t>
            </a:r>
          </a:p>
        </p:txBody>
      </p:sp>
      <p:pic>
        <p:nvPicPr>
          <p:cNvPr id="192"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26" y="3635600"/>
            <a:ext cx="9753601" cy="10579101"/>
          </a:xfrm>
          <a:prstGeom prst="rect">
            <a:avLst/>
          </a:prstGeom>
          <a:ln w="12700">
            <a:miter lim="400000"/>
          </a:ln>
        </p:spPr>
      </p:pic>
      <p:pic>
        <p:nvPicPr>
          <p:cNvPr id="19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3194631" y="3593882"/>
            <a:ext cx="10180321" cy="9227103"/>
          </a:xfrm>
          <a:prstGeom prst="rect">
            <a:avLst/>
          </a:prstGeom>
          <a:ln w="12700">
            <a:miter lim="400000"/>
          </a:ln>
        </p:spPr>
      </p:pic>
      <p:sp>
        <p:nvSpPr>
          <p:cNvPr id="194" name="WCAG 2.0 Specification"/>
          <p:cNvSpPr txBox="1"/>
          <p:nvPr/>
        </p:nvSpPr>
        <p:spPr>
          <a:xfrm>
            <a:off x="17181886" y="12818922"/>
            <a:ext cx="2205732"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dirty="0">
                <a:hlinkClick r:id="rId5"/>
              </a:rPr>
              <a:t>WCAG 2.0 </a:t>
            </a:r>
            <a:r>
              <a:rPr u="sng" dirty="0" err="1">
                <a:hlinkClick r:id="rId5"/>
              </a:rPr>
              <a:t>Spe</a:t>
            </a:r>
            <a:endParaRPr lang="en-US" u="sng" dirty="0">
              <a:hlinkClick r:id="rId5"/>
            </a:endParaRPr>
          </a:p>
          <a:p>
            <a:pPr>
              <a:defRPr u="none"/>
            </a:pPr>
            <a:r>
              <a:rPr u="sng" dirty="0" err="1">
                <a:hlinkClick r:id="rId5"/>
              </a:rPr>
              <a:t>cification</a:t>
            </a:r>
            <a:endParaRPr u="sng" dirty="0">
              <a:hlinkClick r:id="rId5"/>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6E93-4EF5-4835-9223-6D4A4C5A2131}"/>
              </a:ext>
            </a:extLst>
          </p:cNvPr>
          <p:cNvSpPr>
            <a:spLocks noGrp="1"/>
          </p:cNvSpPr>
          <p:nvPr>
            <p:ph type="title"/>
          </p:nvPr>
        </p:nvSpPr>
        <p:spPr/>
        <p:txBody>
          <a:bodyPr/>
          <a:lstStyle/>
          <a:p>
            <a:r>
              <a:rPr lang="en-US" dirty="0"/>
              <a:t>But many ethical decisions are still hard</a:t>
            </a:r>
          </a:p>
        </p:txBody>
      </p:sp>
      <p:sp>
        <p:nvSpPr>
          <p:cNvPr id="3" name="Text Placeholder 2">
            <a:extLst>
              <a:ext uri="{FF2B5EF4-FFF2-40B4-BE49-F238E27FC236}">
                <a16:creationId xmlns:a16="http://schemas.microsoft.com/office/drawing/2014/main" id="{C8555CA2-E666-4DDB-8298-C4B5C9F54DFA}"/>
              </a:ext>
            </a:extLst>
          </p:cNvPr>
          <p:cNvSpPr>
            <a:spLocks noGrp="1"/>
          </p:cNvSpPr>
          <p:nvPr>
            <p:ph type="body" sz="quarter" idx="21"/>
          </p:nvPr>
        </p:nvSpPr>
        <p:spPr/>
        <p:txBody>
          <a:bodyPr/>
          <a:lstStyle/>
          <a:p>
            <a:r>
              <a:rPr lang="en-US" dirty="0"/>
              <a:t>Example: Social Media Platforms</a:t>
            </a:r>
          </a:p>
        </p:txBody>
      </p:sp>
      <p:sp>
        <p:nvSpPr>
          <p:cNvPr id="4" name="Text Placeholder 3">
            <a:extLst>
              <a:ext uri="{FF2B5EF4-FFF2-40B4-BE49-F238E27FC236}">
                <a16:creationId xmlns:a16="http://schemas.microsoft.com/office/drawing/2014/main" id="{86219E88-ADED-4DB6-BF41-C2258B7E8884}"/>
              </a:ext>
            </a:extLst>
          </p:cNvPr>
          <p:cNvSpPr>
            <a:spLocks noGrp="1"/>
          </p:cNvSpPr>
          <p:nvPr>
            <p:ph type="body" idx="1"/>
          </p:nvPr>
        </p:nvSpPr>
        <p:spPr>
          <a:xfrm>
            <a:off x="1206500" y="4248504"/>
            <a:ext cx="13387324" cy="8256012"/>
          </a:xfrm>
        </p:spPr>
        <p:txBody>
          <a:bodyPr/>
          <a:lstStyle/>
          <a:p>
            <a:r>
              <a:rPr lang="en-US" dirty="0"/>
              <a:t>Social media platforms like Facebook, Twitter, or </a:t>
            </a:r>
            <a:r>
              <a:rPr lang="en-US" dirty="0" err="1"/>
              <a:t>Tiktok</a:t>
            </a:r>
            <a:r>
              <a:rPr lang="en-US" dirty="0"/>
              <a:t> can</a:t>
            </a:r>
          </a:p>
          <a:p>
            <a:pPr lvl="1"/>
            <a:r>
              <a:rPr lang="en-US" dirty="0"/>
              <a:t>Build communities across distance</a:t>
            </a:r>
          </a:p>
          <a:p>
            <a:pPr lvl="1"/>
            <a:r>
              <a:rPr lang="en-US" dirty="0"/>
              <a:t>Spread information for social action</a:t>
            </a:r>
          </a:p>
          <a:p>
            <a:pPr lvl="1"/>
            <a:r>
              <a:rPr lang="en-US" dirty="0"/>
              <a:t>Spread misinformation and disinformation</a:t>
            </a:r>
          </a:p>
          <a:p>
            <a:pPr lvl="1"/>
            <a:r>
              <a:rPr lang="en-US" dirty="0"/>
              <a:t>Amplify hate speech</a:t>
            </a:r>
          </a:p>
          <a:p>
            <a:r>
              <a:rPr lang="en-US" dirty="0"/>
              <a:t>How to balance freedom vs regulation?</a:t>
            </a:r>
          </a:p>
          <a:p>
            <a:pPr lvl="1"/>
            <a:endParaRPr lang="en-US" dirty="0"/>
          </a:p>
          <a:p>
            <a:endParaRPr lang="en-US" dirty="0"/>
          </a:p>
        </p:txBody>
      </p:sp>
      <p:pic>
        <p:nvPicPr>
          <p:cNvPr id="1026" name="Picture 2" descr="Media, Social Media, Apps">
            <a:extLst>
              <a:ext uri="{FF2B5EF4-FFF2-40B4-BE49-F238E27FC236}">
                <a16:creationId xmlns:a16="http://schemas.microsoft.com/office/drawing/2014/main" id="{0F3516F3-17C3-454F-BD00-010A86D54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4746" y="4248504"/>
            <a:ext cx="8407746" cy="610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6522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Where does this leave us?"/>
          <p:cNvSpPr txBox="1">
            <a:spLocks noGrp="1"/>
          </p:cNvSpPr>
          <p:nvPr>
            <p:ph type="title"/>
          </p:nvPr>
        </p:nvSpPr>
        <p:spPr>
          <a:prstGeom prst="rect">
            <a:avLst/>
          </a:prstGeom>
        </p:spPr>
        <p:txBody>
          <a:bodyPr/>
          <a:lstStyle/>
          <a:p>
            <a:r>
              <a:t>Where does this leave us?</a:t>
            </a:r>
          </a:p>
        </p:txBody>
      </p:sp>
      <p:sp>
        <p:nvSpPr>
          <p:cNvPr id="226" name="So that we can sleep at nigh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So that we can sleep at night</a:t>
            </a:r>
          </a:p>
        </p:txBody>
      </p:sp>
      <p:sp>
        <p:nvSpPr>
          <p:cNvPr id="227" name="Above all: try to do good - consider the impacts of your software on others…"/>
          <p:cNvSpPr txBox="1">
            <a:spLocks noGrp="1"/>
          </p:cNvSpPr>
          <p:nvPr>
            <p:ph type="body" idx="1"/>
          </p:nvPr>
        </p:nvSpPr>
        <p:spPr>
          <a:prstGeom prst="rect">
            <a:avLst/>
          </a:prstGeom>
        </p:spPr>
        <p:txBody>
          <a:bodyPr/>
          <a:lstStyle/>
          <a:p>
            <a:r>
              <a:rPr lang="en-US" dirty="0"/>
              <a:t>Consider the different ways that our software may impact others</a:t>
            </a:r>
          </a:p>
          <a:p>
            <a:r>
              <a:rPr lang="en-US" dirty="0"/>
              <a:t>Consider the ways in which our software interacts with the political, social, and economic systems in which we and our users live</a:t>
            </a:r>
          </a:p>
          <a:p>
            <a:r>
              <a:rPr lang="en-US" dirty="0"/>
              <a:t>Follow best practices, and actively push to improve them</a:t>
            </a:r>
          </a:p>
          <a:p>
            <a:r>
              <a:rPr lang="en-US" dirty="0"/>
              <a:t>Encourage diversity in our development teams</a:t>
            </a:r>
          </a:p>
          <a:p>
            <a:r>
              <a:rPr lang="en-US" dirty="0"/>
              <a:t>Engage in honest conversations with our co-workers and supervisors to explore possible ethical issues and their implications.</a:t>
            </a:r>
            <a:endParaRPr dirty="0"/>
          </a:p>
        </p:txBody>
      </p:sp>
    </p:spTree>
    <p:extLst>
      <p:ext uri="{BB962C8B-B14F-4D97-AF65-F5344CB8AC3E}">
        <p14:creationId xmlns:p14="http://schemas.microsoft.com/office/powerpoint/2010/main" val="282258509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You should now be able to:</a:t>
            </a:r>
            <a:endParaRPr dirty="0"/>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extLst>
      <p:ext uri="{BB962C8B-B14F-4D97-AF65-F5344CB8AC3E}">
        <p14:creationId xmlns:p14="http://schemas.microsoft.com/office/powerpoint/2010/main" val="137746683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endParaRPr lang="en-US" dirty="0"/>
          </a:p>
          <a:p>
            <a:pPr>
              <a:defRPr>
                <a:solidFill>
                  <a:srgbClr val="005493"/>
                </a:solidFill>
              </a:defRPr>
            </a:pPr>
            <a:br>
              <a:rPr dirty="0"/>
            </a:br>
            <a:r>
              <a:rPr dirty="0"/>
              <a:t>© 202</a:t>
            </a:r>
            <a:r>
              <a:rPr lang="en-US" dirty="0"/>
              <a:t>1</a:t>
            </a:r>
            <a:r>
              <a:rPr dirty="0"/>
              <a:t>,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3: Acceptance and Inclusivity Testing"/>
          <p:cNvSpPr txBox="1">
            <a:spLocks noGrp="1"/>
          </p:cNvSpPr>
          <p:nvPr>
            <p:ph type="subTitle" sz="quarter" idx="1"/>
          </p:nvPr>
        </p:nvSpPr>
        <p:spPr>
          <a:prstGeom prst="rect">
            <a:avLst/>
          </a:prstGeom>
        </p:spPr>
        <p:txBody>
          <a:bodyPr/>
          <a:lstStyle/>
          <a:p>
            <a:r>
              <a:rPr dirty="0"/>
              <a:t>Lecture </a:t>
            </a:r>
            <a:r>
              <a:rPr lang="en-US" dirty="0"/>
              <a:t>12</a:t>
            </a:r>
            <a:r>
              <a:rPr dirty="0"/>
              <a:t>.3: Acceptance and Inclusivity Testing</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Explain ways in which developers of software often differ from the users of that software, introducing potential inclusivity bugs…"/>
          <p:cNvSpPr txBox="1">
            <a:spLocks noGrp="1"/>
          </p:cNvSpPr>
          <p:nvPr>
            <p:ph type="body" idx="1"/>
          </p:nvPr>
        </p:nvSpPr>
        <p:spPr>
          <a:prstGeom prst="rect">
            <a:avLst/>
          </a:prstGeom>
        </p:spPr>
        <p:txBody>
          <a:bodyPr/>
          <a:lstStyle/>
          <a:p>
            <a:r>
              <a:t>Explain ways in which developers of software often differ from the users of that software, introducing potential inclusivity bugs</a:t>
            </a:r>
          </a:p>
          <a:p>
            <a:r>
              <a:t>Recognize persona-based cognitive walk-throughs as an approach to help put yourself in someone else’s shoes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Bias is the Default"/>
          <p:cNvSpPr txBox="1">
            <a:spLocks noGrp="1"/>
          </p:cNvSpPr>
          <p:nvPr>
            <p:ph type="title"/>
          </p:nvPr>
        </p:nvSpPr>
        <p:spPr>
          <a:prstGeom prst="rect">
            <a:avLst/>
          </a:prstGeom>
        </p:spPr>
        <p:txBody>
          <a:bodyPr/>
          <a:lstStyle/>
          <a:p>
            <a:r>
              <a:rPr lang="en-US" dirty="0"/>
              <a:t>We are not our users</a:t>
            </a:r>
            <a:endParaRPr dirty="0"/>
          </a:p>
        </p:txBody>
      </p:sp>
      <p:sp>
        <p:nvSpPr>
          <p:cNvPr id="132" name="We are not our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
        <p:nvSpPr>
          <p:cNvPr id="133" name="Creating inclusive software requires us to acknowledge that we differ from our users…"/>
          <p:cNvSpPr txBox="1">
            <a:spLocks noGrp="1"/>
          </p:cNvSpPr>
          <p:nvPr>
            <p:ph type="body" sz="half" idx="1"/>
          </p:nvPr>
        </p:nvSpPr>
        <p:spPr>
          <a:xfrm>
            <a:off x="1206500" y="4248504"/>
            <a:ext cx="11393466" cy="8256012"/>
          </a:xfrm>
          <a:prstGeom prst="rect">
            <a:avLst/>
          </a:prstGeom>
        </p:spPr>
        <p:txBody>
          <a:bodyPr/>
          <a:lstStyle/>
          <a:p>
            <a:r>
              <a:t>Creating inclusive software requires us to acknowledge that we differ from our users</a:t>
            </a:r>
          </a:p>
          <a:p>
            <a:r>
              <a:t>Our quality assurance is only as good as we can understand our users</a:t>
            </a:r>
          </a:p>
        </p:txBody>
      </p:sp>
      <p:sp>
        <p:nvSpPr>
          <p:cNvPr id="134" name="https://informationisbeautiful.net/visualizations/diversity-in-tech/"/>
          <p:cNvSpPr txBox="1"/>
          <p:nvPr/>
        </p:nvSpPr>
        <p:spPr>
          <a:xfrm>
            <a:off x="2597080" y="12896638"/>
            <a:ext cx="885230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https://informationisbeautiful.net/visualizations/diversity-in-tech/</a:t>
            </a:r>
          </a:p>
        </p:txBody>
      </p:sp>
      <p:pic>
        <p:nvPicPr>
          <p:cNvPr id="135"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8307" y="113841"/>
            <a:ext cx="11198350" cy="13488318"/>
          </a:xfrm>
          <a:prstGeom prst="rect">
            <a:avLst/>
          </a:prstGeom>
          <a:ln w="12700">
            <a:miter lim="400000"/>
          </a:ln>
        </p:spPr>
      </p:pic>
      <p:sp>
        <p:nvSpPr>
          <p:cNvPr id="136" name="Data from 2017"/>
          <p:cNvSpPr txBox="1"/>
          <p:nvPr/>
        </p:nvSpPr>
        <p:spPr>
          <a:xfrm>
            <a:off x="22141040" y="43637"/>
            <a:ext cx="2220774" cy="46136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Data from 2017</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Bias is the Default"/>
          <p:cNvSpPr txBox="1">
            <a:spLocks noGrp="1"/>
          </p:cNvSpPr>
          <p:nvPr>
            <p:ph type="title"/>
          </p:nvPr>
        </p:nvSpPr>
        <p:spPr>
          <a:prstGeom prst="rect">
            <a:avLst/>
          </a:prstGeom>
        </p:spPr>
        <p:txBody>
          <a:bodyPr/>
          <a:lstStyle/>
          <a:p>
            <a:r>
              <a:t>Bias is the Default</a:t>
            </a:r>
          </a:p>
        </p:txBody>
      </p:sp>
      <p:sp>
        <p:nvSpPr>
          <p:cNvPr id="141" name="Example: Google Photos auto-tagging (2015)"/>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Example: Google Photos auto-tagging (2015)</a:t>
            </a:r>
          </a:p>
        </p:txBody>
      </p:sp>
      <p:pic>
        <p:nvPicPr>
          <p:cNvPr id="142"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50" y="3701978"/>
            <a:ext cx="10033001" cy="8204201"/>
          </a:xfrm>
          <a:prstGeom prst="rect">
            <a:avLst/>
          </a:prstGeom>
          <a:ln w="12700">
            <a:miter lim="400000"/>
          </a:ln>
        </p:spPr>
      </p:pic>
      <p:pic>
        <p:nvPicPr>
          <p:cNvPr id="143"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27266" y="3521509"/>
            <a:ext cx="9563101" cy="12852401"/>
          </a:xfrm>
          <a:prstGeom prst="rect">
            <a:avLst/>
          </a:prstGeom>
          <a:ln w="12700">
            <a:miter lim="400000"/>
          </a:ln>
        </p:spPr>
      </p:pic>
      <p:sp>
        <p:nvSpPr>
          <p:cNvPr id="144" name="https://www.wired.com/story/when-it-comes-to-gorillas-google-photos-remains-blind/"/>
          <p:cNvSpPr txBox="1"/>
          <p:nvPr/>
        </p:nvSpPr>
        <p:spPr>
          <a:xfrm>
            <a:off x="2727687" y="13095494"/>
            <a:ext cx="1188293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https://www.wired.com/story/when-it-comes-to-gorillas-google-photos-remains-blind/</a:t>
            </a:r>
          </a:p>
        </p:txBody>
      </p:sp>
      <p:sp>
        <p:nvSpPr>
          <p:cNvPr id="145" name="https://www.wsj.com/articles/BL-DGB-42522"/>
          <p:cNvSpPr txBox="1"/>
          <p:nvPr/>
        </p:nvSpPr>
        <p:spPr>
          <a:xfrm>
            <a:off x="2767581" y="12553346"/>
            <a:ext cx="6288939"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6"/>
              </a:defRPr>
            </a:lvl1pPr>
          </a:lstStyle>
          <a:p>
            <a:pPr>
              <a:defRPr u="none"/>
            </a:pPr>
            <a:r>
              <a:rPr u="sng">
                <a:hlinkClick r:id="rId6"/>
              </a:rPr>
              <a:t>https://www.wsj.com/articles/BL-DGB-42522</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conscious Bias in Software"/>
          <p:cNvSpPr txBox="1">
            <a:spLocks noGrp="1"/>
          </p:cNvSpPr>
          <p:nvPr>
            <p:ph type="title"/>
          </p:nvPr>
        </p:nvSpPr>
        <p:spPr>
          <a:prstGeom prst="rect">
            <a:avLst/>
          </a:prstGeom>
        </p:spPr>
        <p:txBody>
          <a:bodyPr/>
          <a:lstStyle/>
          <a:p>
            <a:r>
              <a:t>Unconscious Bias in Software</a:t>
            </a:r>
          </a:p>
        </p:txBody>
      </p:sp>
      <p:sp>
        <p:nvSpPr>
          <p:cNvPr id="150" name="Does your software support a variety of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Does your software support a variety of users?</a:t>
            </a:r>
          </a:p>
        </p:txBody>
      </p:sp>
      <p:sp>
        <p:nvSpPr>
          <p:cNvPr id="151" name="Aside from gender, race and ethnicity, how people interact with software varies, research has shown key inclusiveness facets:…"/>
          <p:cNvSpPr txBox="1">
            <a:spLocks noGrp="1"/>
          </p:cNvSpPr>
          <p:nvPr>
            <p:ph type="body" sz="half" idx="1"/>
          </p:nvPr>
        </p:nvSpPr>
        <p:spPr>
          <a:xfrm>
            <a:off x="1206500" y="4248504"/>
            <a:ext cx="15956155" cy="8256012"/>
          </a:xfrm>
          <a:prstGeom prst="rect">
            <a:avLst/>
          </a:prstGeom>
        </p:spPr>
        <p:txBody>
          <a:bodyPr/>
          <a:lstStyle/>
          <a:p>
            <a:pPr marL="524255" indent="-524255" defTabSz="2096971">
              <a:spcBef>
                <a:spcPts val="3800"/>
              </a:spcBef>
              <a:defRPr sz="4128"/>
            </a:pPr>
            <a:r>
              <a:t>Aside from gender, race and ethnicity, </a:t>
            </a:r>
            <a:r>
              <a:rPr i="1"/>
              <a:t>how</a:t>
            </a:r>
            <a:r>
              <a:t> people interact with software varies, research has shown key inclusiveness </a:t>
            </a:r>
            <a:r>
              <a:rPr i="1"/>
              <a:t>facets</a:t>
            </a:r>
            <a:r>
              <a:t>:</a:t>
            </a:r>
          </a:p>
          <a:p>
            <a:pPr marL="1048511" lvl="1" indent="-524255" defTabSz="2096971">
              <a:spcBef>
                <a:spcPts val="3800"/>
              </a:spcBef>
              <a:defRPr sz="4128"/>
            </a:pPr>
            <a:r>
              <a:t>Motivations </a:t>
            </a:r>
          </a:p>
          <a:p>
            <a:pPr marL="1048511" lvl="1" indent="-524255" defTabSz="2096971">
              <a:spcBef>
                <a:spcPts val="3800"/>
              </a:spcBef>
              <a:defRPr sz="4128"/>
            </a:pPr>
            <a:r>
              <a:t>Information processing style</a:t>
            </a:r>
          </a:p>
          <a:p>
            <a:pPr marL="1048511" lvl="1" indent="-524255" defTabSz="2096971">
              <a:spcBef>
                <a:spcPts val="3800"/>
              </a:spcBef>
              <a:defRPr sz="4128"/>
            </a:pPr>
            <a:r>
              <a:t>Computer self-efficacy </a:t>
            </a:r>
          </a:p>
          <a:p>
            <a:pPr marL="1048511" lvl="1" indent="-524255" defTabSz="2096971">
              <a:spcBef>
                <a:spcPts val="3800"/>
              </a:spcBef>
              <a:defRPr sz="4128"/>
            </a:pPr>
            <a:r>
              <a:t>Risk averseness</a:t>
            </a:r>
          </a:p>
          <a:p>
            <a:pPr marL="1048511" lvl="1" indent="-524255" defTabSz="2096971">
              <a:spcBef>
                <a:spcPts val="3800"/>
              </a:spcBef>
              <a:defRPr sz="4128"/>
            </a:pPr>
            <a:r>
              <a:t>Tech learning style</a:t>
            </a:r>
          </a:p>
          <a:p>
            <a:pPr marL="524255" indent="-524255" defTabSz="2096971">
              <a:spcBef>
                <a:spcPts val="3800"/>
              </a:spcBef>
              <a:defRPr sz="4128"/>
            </a:pPr>
            <a:r>
              <a:t>Idea: Perform </a:t>
            </a:r>
            <a:r>
              <a:rPr i="1"/>
              <a:t>cognitive walkthrough</a:t>
            </a:r>
            <a:r>
              <a:t> of our software, through the lens of someone else</a:t>
            </a:r>
          </a:p>
        </p:txBody>
      </p:sp>
      <p:pic>
        <p:nvPicPr>
          <p:cNvPr id="152" name="Google Shape;99;p14" descr="Google Shape;99;p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4185" y="3714308"/>
            <a:ext cx="1953078" cy="2311937"/>
          </a:xfrm>
          <a:prstGeom prst="rect">
            <a:avLst/>
          </a:prstGeom>
          <a:ln w="12700">
            <a:miter lim="400000"/>
          </a:ln>
        </p:spPr>
      </p:pic>
      <p:grpSp>
        <p:nvGrpSpPr>
          <p:cNvPr id="156" name="Google Shape;100;p14"/>
          <p:cNvGrpSpPr/>
          <p:nvPr/>
        </p:nvGrpSpPr>
        <p:grpSpPr>
          <a:xfrm>
            <a:off x="16088185" y="8119285"/>
            <a:ext cx="7225077" cy="2362342"/>
            <a:chOff x="0" y="0"/>
            <a:chExt cx="7225075" cy="2362340"/>
          </a:xfrm>
        </p:grpSpPr>
        <p:pic>
          <p:nvPicPr>
            <p:cNvPr id="153" name="Google Shape;101;p14" descr="Google Shape;101;p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2873"/>
              <a:ext cx="1949040" cy="2016593"/>
            </a:xfrm>
            <a:prstGeom prst="rect">
              <a:avLst/>
            </a:prstGeom>
            <a:ln w="12700" cap="flat">
              <a:noFill/>
              <a:miter lim="400000"/>
            </a:ln>
            <a:effectLst/>
          </p:spPr>
        </p:pic>
        <p:pic>
          <p:nvPicPr>
            <p:cNvPr id="154" name="Google Shape;102;p14" descr="Google Shape;102;p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3338" y="131928"/>
              <a:ext cx="1953078" cy="2098485"/>
            </a:xfrm>
            <a:prstGeom prst="rect">
              <a:avLst/>
            </a:prstGeom>
            <a:ln w="12700" cap="flat">
              <a:noFill/>
              <a:miter lim="400000"/>
            </a:ln>
            <a:effectLst/>
          </p:spPr>
        </p:pic>
        <p:pic>
          <p:nvPicPr>
            <p:cNvPr id="155" name="Google Shape;103;p14" descr="Google Shape;103;p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1998" y="0"/>
              <a:ext cx="1953078" cy="2362341"/>
            </a:xfrm>
            <a:prstGeom prst="rect">
              <a:avLst/>
            </a:prstGeom>
            <a:ln w="12700" cap="flat">
              <a:noFill/>
              <a:miter lim="400000"/>
            </a:ln>
            <a:effectLst/>
          </p:spPr>
        </p:pic>
      </p:grpSp>
      <p:grpSp>
        <p:nvGrpSpPr>
          <p:cNvPr id="159" name="Google Shape;104;p14"/>
          <p:cNvGrpSpPr/>
          <p:nvPr/>
        </p:nvGrpSpPr>
        <p:grpSpPr>
          <a:xfrm>
            <a:off x="15260573" y="7882779"/>
            <a:ext cx="8880299" cy="2911092"/>
            <a:chOff x="0" y="0"/>
            <a:chExt cx="8880297" cy="2911090"/>
          </a:xfrm>
        </p:grpSpPr>
        <p:sp>
          <p:nvSpPr>
            <p:cNvPr id="157" name="Google Shape;105;p14"/>
            <p:cNvSpPr/>
            <p:nvPr/>
          </p:nvSpPr>
          <p:spPr>
            <a:xfrm>
              <a:off x="-1" y="235235"/>
              <a:ext cx="8880299" cy="2675855"/>
            </a:xfrm>
            <a:prstGeom prst="line">
              <a:avLst/>
            </a:prstGeom>
            <a:noFill/>
            <a:ln w="76200" cap="flat">
              <a:solidFill>
                <a:srgbClr val="FF0000"/>
              </a:solidFill>
              <a:prstDash val="solid"/>
              <a:miter lim="8000"/>
            </a:ln>
            <a:effectLst/>
          </p:spPr>
          <p:txBody>
            <a:bodyPr wrap="square" lIns="0" tIns="0" rIns="0" bIns="0" numCol="1" anchor="t">
              <a:noAutofit/>
            </a:bodyPr>
            <a:lstStyle/>
            <a:p>
              <a:pPr algn="l" defTabSz="914400">
                <a:defRPr sz="1400">
                  <a:solidFill>
                    <a:srgbClr val="000000"/>
                  </a:solidFill>
                  <a:latin typeface="Arial"/>
                  <a:ea typeface="Arial"/>
                  <a:cs typeface="Arial"/>
                  <a:sym typeface="Arial"/>
                </a:defRPr>
              </a:pPr>
              <a:endParaRPr/>
            </a:p>
          </p:txBody>
        </p:sp>
        <p:sp>
          <p:nvSpPr>
            <p:cNvPr id="158" name="Google Shape;106;p14"/>
            <p:cNvSpPr/>
            <p:nvPr/>
          </p:nvSpPr>
          <p:spPr>
            <a:xfrm flipH="1">
              <a:off x="0" y="-1"/>
              <a:ext cx="8880296" cy="2911092"/>
            </a:xfrm>
            <a:prstGeom prst="line">
              <a:avLst/>
            </a:prstGeom>
            <a:noFill/>
            <a:ln w="76200" cap="flat">
              <a:solidFill>
                <a:srgbClr val="FF0000"/>
              </a:solidFill>
              <a:prstDash val="solid"/>
              <a:miter lim="8000"/>
            </a:ln>
            <a:effectLst/>
          </p:spPr>
          <p:txBody>
            <a:bodyPr wrap="square" lIns="0" tIns="0" rIns="0" bIns="0" numCol="1" anchor="t">
              <a:noAutofit/>
            </a:bodyPr>
            <a:lstStyle/>
            <a:p>
              <a:pPr algn="l" defTabSz="914400">
                <a:defRPr sz="1400">
                  <a:solidFill>
                    <a:srgbClr val="000000"/>
                  </a:solidFill>
                  <a:latin typeface="Arial"/>
                  <a:ea typeface="Arial"/>
                  <a:cs typeface="Arial"/>
                  <a:sym typeface="Arial"/>
                </a:defRPr>
              </a:pPr>
              <a:endParaRPr/>
            </a:p>
          </p:txBody>
        </p:sp>
      </p:grpSp>
      <p:pic>
        <p:nvPicPr>
          <p:cNvPr id="160" name="Image" descr="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2087" y="5924550"/>
            <a:ext cx="5626101" cy="1866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advAuto="0"/>
      <p:bldP spid="156" grpId="0" animBg="1" advAuto="0"/>
      <p:bldP spid="159"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enderMag: Gender Inclusiveness Magnifier"/>
          <p:cNvSpPr txBox="1">
            <a:spLocks noGrp="1"/>
          </p:cNvSpPr>
          <p:nvPr>
            <p:ph type="title"/>
          </p:nvPr>
        </p:nvSpPr>
        <p:spPr>
          <a:prstGeom prst="rect">
            <a:avLst/>
          </a:prstGeom>
        </p:spPr>
        <p:txBody>
          <a:bodyPr/>
          <a:lstStyle>
            <a:lvl1pPr defTabSz="2413955">
              <a:defRPr sz="8415" spc="-168"/>
            </a:lvl1pPr>
          </a:lstStyle>
          <a:p>
            <a:r>
              <a:t>GenderMag: Gender Inclusiveness Magnifier</a:t>
            </a:r>
          </a:p>
        </p:txBody>
      </p:sp>
      <p:sp>
        <p:nvSpPr>
          <p:cNvPr id="165" name="Persona-based evalu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Persona-based evaluation</a:t>
            </a:r>
          </a:p>
        </p:txBody>
      </p:sp>
      <p:sp>
        <p:nvSpPr>
          <p:cNvPr id="166" name="http://gendermag.org/foundations.php"/>
          <p:cNvSpPr txBox="1"/>
          <p:nvPr/>
        </p:nvSpPr>
        <p:spPr>
          <a:xfrm>
            <a:off x="74234" y="13182121"/>
            <a:ext cx="535076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http://gendermag.org/foundations.php</a:t>
            </a:r>
          </a:p>
        </p:txBody>
      </p:sp>
      <p:pic>
        <p:nvPicPr>
          <p:cNvPr id="167" name="AbbyPersona-electronicallyCustomizable.pdf" descr="AbbyPersona-electronicallyCustomizabl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4273" y="3373778"/>
            <a:ext cx="14184601" cy="10638452"/>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GenderMag: Gender Inclusiveness Magnifier"/>
          <p:cNvSpPr txBox="1">
            <a:spLocks noGrp="1"/>
          </p:cNvSpPr>
          <p:nvPr>
            <p:ph type="title"/>
          </p:nvPr>
        </p:nvSpPr>
        <p:spPr>
          <a:prstGeom prst="rect">
            <a:avLst/>
          </a:prstGeom>
        </p:spPr>
        <p:txBody>
          <a:bodyPr/>
          <a:lstStyle>
            <a:lvl1pPr defTabSz="2413955">
              <a:defRPr sz="8415" spc="-168"/>
            </a:lvl1pPr>
          </a:lstStyle>
          <a:p>
            <a:r>
              <a:t>GenderMag: Gender Inclusiveness Magnifier</a:t>
            </a:r>
          </a:p>
        </p:txBody>
      </p:sp>
      <p:sp>
        <p:nvSpPr>
          <p:cNvPr id="172" name="Persona-based evalu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Persona-based evaluation</a:t>
            </a:r>
          </a:p>
        </p:txBody>
      </p:sp>
      <p:sp>
        <p:nvSpPr>
          <p:cNvPr id="173" name="Step through a use case for your tool, acting as the persona…"/>
          <p:cNvSpPr txBox="1">
            <a:spLocks noGrp="1"/>
          </p:cNvSpPr>
          <p:nvPr>
            <p:ph type="body" sz="half" idx="1"/>
          </p:nvPr>
        </p:nvSpPr>
        <p:spPr>
          <a:xfrm>
            <a:off x="1206500" y="4248504"/>
            <a:ext cx="9890409" cy="8256012"/>
          </a:xfrm>
          <a:prstGeom prst="rect">
            <a:avLst/>
          </a:prstGeom>
        </p:spPr>
        <p:txBody>
          <a:bodyPr/>
          <a:lstStyle/>
          <a:p>
            <a:r>
              <a:t>Step through a use case for your tool, acting as the persona</a:t>
            </a:r>
          </a:p>
          <a:p>
            <a:r>
              <a:t>Avoid jumping to conclusions - work in a group with multiple evaluators, take notes of issues as they occur</a:t>
            </a:r>
          </a:p>
          <a:p>
            <a:r>
              <a:t>Compare to heuristic evaluation (week 6)</a:t>
            </a:r>
          </a:p>
        </p:txBody>
      </p:sp>
      <p:sp>
        <p:nvSpPr>
          <p:cNvPr id="174" name="http://gendermag.org/Docs/GenderMagHandout-2020-0106-1649.pdf"/>
          <p:cNvSpPr txBox="1"/>
          <p:nvPr/>
        </p:nvSpPr>
        <p:spPr>
          <a:xfrm>
            <a:off x="235762" y="12835612"/>
            <a:ext cx="964783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http://gendermag.org/Docs/GenderMagHandout-2020-0106-1649.pdf</a:t>
            </a:r>
          </a:p>
        </p:txBody>
      </p:sp>
      <p:pic>
        <p:nvPicPr>
          <p:cNvPr id="175"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3495" y="3503704"/>
            <a:ext cx="13029458" cy="9745612"/>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he Curb Cut Effect"/>
          <p:cNvSpPr txBox="1">
            <a:spLocks noGrp="1"/>
          </p:cNvSpPr>
          <p:nvPr>
            <p:ph type="title"/>
          </p:nvPr>
        </p:nvSpPr>
        <p:spPr>
          <a:prstGeom prst="rect">
            <a:avLst/>
          </a:prstGeom>
        </p:spPr>
        <p:txBody>
          <a:bodyPr/>
          <a:lstStyle/>
          <a:p>
            <a:r>
              <a:t>The Curb Cut Effect</a:t>
            </a:r>
          </a:p>
        </p:txBody>
      </p:sp>
      <p:sp>
        <p:nvSpPr>
          <p:cNvPr id="180" name="Slide Subtitle"/>
          <p:cNvSpPr txBox="1">
            <a:spLocks noGrp="1"/>
          </p:cNvSpPr>
          <p:nvPr>
            <p:ph type="body" idx="21"/>
          </p:nvPr>
        </p:nvSpPr>
        <p:spPr>
          <a:prstGeom prst="rect">
            <a:avLst/>
          </a:prstGeom>
        </p:spPr>
        <p:txBody>
          <a:bodyPr/>
          <a:lstStyle/>
          <a:p>
            <a:endParaRPr/>
          </a:p>
        </p:txBody>
      </p:sp>
      <p:sp>
        <p:nvSpPr>
          <p:cNvPr id="181" name="Slide bullet text"/>
          <p:cNvSpPr txBox="1">
            <a:spLocks noGrp="1"/>
          </p:cNvSpPr>
          <p:nvPr>
            <p:ph type="body" idx="1"/>
          </p:nvPr>
        </p:nvSpPr>
        <p:spPr>
          <a:prstGeom prst="rect">
            <a:avLst/>
          </a:prstGeom>
        </p:spPr>
        <p:txBody>
          <a:bodyPr/>
          <a:lstStyle/>
          <a:p>
            <a:endParaRPr/>
          </a:p>
        </p:txBody>
      </p:sp>
      <p:pic>
        <p:nvPicPr>
          <p:cNvPr id="182" name="46424316355_57d9726a74_o.jpeg" descr="46424316355_57d9726a74_o.jpeg"/>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3048000" y="2694387"/>
            <a:ext cx="18288000" cy="10214717"/>
          </a:xfrm>
          <a:prstGeom prst="rect">
            <a:avLst/>
          </a:prstGeom>
          <a:ln w="12700">
            <a:miter lim="400000"/>
          </a:ln>
        </p:spPr>
      </p:pic>
      <p:sp>
        <p:nvSpPr>
          <p:cNvPr id="183" name="“Curb Cuts” by Mike Gifford, CC BY-NC 2.0"/>
          <p:cNvSpPr txBox="1"/>
          <p:nvPr/>
        </p:nvSpPr>
        <p:spPr>
          <a:xfrm>
            <a:off x="9156344" y="13090880"/>
            <a:ext cx="607131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“Curb Cuts” by Mike Gifford, CC BY-NC 2.0</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Usability Testing"/>
          <p:cNvSpPr txBox="1">
            <a:spLocks noGrp="1"/>
          </p:cNvSpPr>
          <p:nvPr>
            <p:ph type="title"/>
          </p:nvPr>
        </p:nvSpPr>
        <p:spPr>
          <a:prstGeom prst="rect">
            <a:avLst/>
          </a:prstGeom>
        </p:spPr>
        <p:txBody>
          <a:bodyPr/>
          <a:lstStyle/>
          <a:p>
            <a:r>
              <a:t>Usability Testing</a:t>
            </a:r>
          </a:p>
        </p:txBody>
      </p:sp>
      <p:sp>
        <p:nvSpPr>
          <p:cNvPr id="188" name="Directly measuring the usability and inclusivity of our softwar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Directly measuring the usability and inclusivity of our software</a:t>
            </a:r>
          </a:p>
        </p:txBody>
      </p:sp>
      <p:sp>
        <p:nvSpPr>
          <p:cNvPr id="189" name="Observe real users interacting with your software - provide each user with a task, monitor their progress towards completing that task…"/>
          <p:cNvSpPr txBox="1">
            <a:spLocks noGrp="1"/>
          </p:cNvSpPr>
          <p:nvPr>
            <p:ph type="body" sz="half" idx="1"/>
          </p:nvPr>
        </p:nvSpPr>
        <p:spPr>
          <a:xfrm>
            <a:off x="1206500" y="3411106"/>
            <a:ext cx="21971000" cy="4825786"/>
          </a:xfrm>
          <a:prstGeom prst="rect">
            <a:avLst/>
          </a:prstGeom>
        </p:spPr>
        <p:txBody>
          <a:bodyPr/>
          <a:lstStyle/>
          <a:p>
            <a:pPr marL="566927" indent="-566927" defTabSz="2267655">
              <a:spcBef>
                <a:spcPts val="4100"/>
              </a:spcBef>
              <a:defRPr sz="4464"/>
            </a:pPr>
            <a:r>
              <a:t>Observe real users interacting with your software - provide each user with a task, monitor their progress towards completing that task</a:t>
            </a:r>
          </a:p>
          <a:p>
            <a:pPr marL="566927" indent="-566927" defTabSz="2267655">
              <a:spcBef>
                <a:spcPts val="4100"/>
              </a:spcBef>
              <a:defRPr sz="4464"/>
            </a:pPr>
            <a:r>
              <a:t>Consider a diverse set of users that represent those who will use your software</a:t>
            </a:r>
          </a:p>
          <a:p>
            <a:pPr marL="566927" indent="-566927" defTabSz="2267655">
              <a:spcBef>
                <a:spcPts val="4100"/>
              </a:spcBef>
              <a:defRPr sz="4464"/>
            </a:pPr>
            <a:r>
              <a:t>Validate problems (and fixes) that you identify in cognitive walkthroughs</a:t>
            </a:r>
          </a:p>
          <a:p>
            <a:pPr marL="566927" indent="-566927" defTabSz="2267655">
              <a:spcBef>
                <a:spcPts val="4100"/>
              </a:spcBef>
              <a:defRPr sz="4464"/>
            </a:pPr>
            <a:r>
              <a:t>Example: applying GenderMag + usability testing for </a:t>
            </a:r>
            <a:r>
              <a:rPr u="sng">
                <a:hlinkClick r:id="rId3"/>
              </a:rPr>
              <a:t>Microsoft Academic</a:t>
            </a:r>
          </a:p>
        </p:txBody>
      </p:sp>
      <p:pic>
        <p:nvPicPr>
          <p:cNvPr id="190"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6900" y="8996813"/>
            <a:ext cx="5410200" cy="4038601"/>
          </a:xfrm>
          <a:prstGeom prst="rect">
            <a:avLst/>
          </a:prstGeom>
          <a:ln w="12700">
            <a:miter lim="400000"/>
          </a:ln>
        </p:spPr>
      </p:pic>
      <p:pic>
        <p:nvPicPr>
          <p:cNvPr id="191" name="Image" descr="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40972" y="9415913"/>
            <a:ext cx="5588001" cy="3200401"/>
          </a:xfrm>
          <a:prstGeom prst="rect">
            <a:avLst/>
          </a:prstGeom>
          <a:ln w="12700">
            <a:miter lim="400000"/>
          </a:ln>
        </p:spPr>
      </p:pic>
      <p:sp>
        <p:nvSpPr>
          <p:cNvPr id="192" name="ftp://ftp.cs.orst.edu/pub/burnett/chi19-GenderMag-findToFix.pdf"/>
          <p:cNvSpPr txBox="1"/>
          <p:nvPr/>
        </p:nvSpPr>
        <p:spPr>
          <a:xfrm>
            <a:off x="7734300" y="13095494"/>
            <a:ext cx="891540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6"/>
              </a:defRPr>
            </a:lvl1pPr>
          </a:lstStyle>
          <a:p>
            <a:pPr>
              <a:defRPr u="none"/>
            </a:pPr>
            <a:r>
              <a:rPr u="sng">
                <a:hlinkClick r:id="rId6"/>
              </a:rPr>
              <a:t>ftp://ftp.cs.orst.edu/pub/burnett/chi19-GenderMag-findToFix.pdf</a:t>
            </a:r>
          </a:p>
        </p:txBody>
      </p:sp>
      <p:pic>
        <p:nvPicPr>
          <p:cNvPr id="193" name="Image" descr="Imag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582" y="8365845"/>
            <a:ext cx="7018756" cy="5300538"/>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Usability Testing"/>
          <p:cNvSpPr txBox="1">
            <a:spLocks noGrp="1"/>
          </p:cNvSpPr>
          <p:nvPr>
            <p:ph type="title"/>
          </p:nvPr>
        </p:nvSpPr>
        <p:spPr>
          <a:prstGeom prst="rect">
            <a:avLst/>
          </a:prstGeom>
        </p:spPr>
        <p:txBody>
          <a:bodyPr/>
          <a:lstStyle/>
          <a:p>
            <a:r>
              <a:t>Usability Testing</a:t>
            </a:r>
          </a:p>
        </p:txBody>
      </p:sp>
      <p:sp>
        <p:nvSpPr>
          <p:cNvPr id="198" name="Evaluating Accessi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Evaluating Accessibility</a:t>
            </a:r>
          </a:p>
        </p:txBody>
      </p:sp>
      <p:sp>
        <p:nvSpPr>
          <p:cNvPr id="199" name="Check for conformance with requirements of standards…"/>
          <p:cNvSpPr txBox="1">
            <a:spLocks noGrp="1"/>
          </p:cNvSpPr>
          <p:nvPr>
            <p:ph type="body" sz="half" idx="1"/>
          </p:nvPr>
        </p:nvSpPr>
        <p:spPr>
          <a:xfrm>
            <a:off x="1206500" y="4248504"/>
            <a:ext cx="13578226" cy="8256012"/>
          </a:xfrm>
          <a:prstGeom prst="rect">
            <a:avLst/>
          </a:prstGeom>
        </p:spPr>
        <p:txBody>
          <a:bodyPr/>
          <a:lstStyle/>
          <a:p>
            <a:r>
              <a:t>Check for conformance with requirements of standards</a:t>
            </a:r>
          </a:p>
          <a:p>
            <a:r>
              <a:t>Involve users in your evaluation - simply “meeting a standard” does not guarantee accessibility</a:t>
            </a:r>
          </a:p>
        </p:txBody>
      </p:sp>
      <p:pic>
        <p:nvPicPr>
          <p:cNvPr id="20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1805" y="0"/>
            <a:ext cx="10180321" cy="13716001"/>
          </a:xfrm>
          <a:prstGeom prst="rect">
            <a:avLst/>
          </a:prstGeom>
          <a:ln w="12700">
            <a:miter lim="400000"/>
          </a:ln>
        </p:spPr>
      </p:pic>
      <p:sp>
        <p:nvSpPr>
          <p:cNvPr id="201" name="https://www.w3.org/WAI/test-evaluate/"/>
          <p:cNvSpPr txBox="1"/>
          <p:nvPr/>
        </p:nvSpPr>
        <p:spPr>
          <a:xfrm>
            <a:off x="9487661" y="13007657"/>
            <a:ext cx="540867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https://www.w3.org/WAI/test-evaluate/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Usability Testing"/>
          <p:cNvSpPr txBox="1">
            <a:spLocks noGrp="1"/>
          </p:cNvSpPr>
          <p:nvPr>
            <p:ph type="title"/>
          </p:nvPr>
        </p:nvSpPr>
        <p:spPr>
          <a:prstGeom prst="rect">
            <a:avLst/>
          </a:prstGeom>
        </p:spPr>
        <p:txBody>
          <a:bodyPr/>
          <a:lstStyle/>
          <a:p>
            <a:r>
              <a:t>Usability Testing</a:t>
            </a:r>
          </a:p>
        </p:txBody>
      </p:sp>
      <p:sp>
        <p:nvSpPr>
          <p:cNvPr id="206" name="For some software, we are nothing like our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some software, we are </a:t>
            </a:r>
            <a:r>
              <a:rPr i="1"/>
              <a:t>nothing</a:t>
            </a:r>
            <a:r>
              <a:t> like our users</a:t>
            </a:r>
          </a:p>
        </p:txBody>
      </p:sp>
      <p:pic>
        <p:nvPicPr>
          <p:cNvPr id="207" name="theirs_vs_ours_CommoditySwap-1.png" descr="theirs_vs_ours_CommoditySwap-1.png"/>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a:xfrm>
            <a:off x="14475504" y="4695001"/>
            <a:ext cx="5101822" cy="6483335"/>
          </a:xfrm>
          <a:prstGeom prst="rect">
            <a:avLst/>
          </a:prstGeom>
          <a:ln w="12700">
            <a:miter lim="400000"/>
          </a:ln>
        </p:spPr>
      </p:pic>
      <p:pic>
        <p:nvPicPr>
          <p:cNvPr id="208"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1019" y="4695001"/>
            <a:ext cx="7691584" cy="9051589"/>
          </a:xfrm>
          <a:prstGeom prst="rect">
            <a:avLst/>
          </a:prstGeom>
          <a:ln w="12700">
            <a:miter lim="400000"/>
          </a:ln>
        </p:spPr>
      </p:pic>
      <p:pic>
        <p:nvPicPr>
          <p:cNvPr id="209" name="Image" descr="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98846" y="4695001"/>
            <a:ext cx="2087433" cy="8111165"/>
          </a:xfrm>
          <a:prstGeom prst="rect">
            <a:avLst/>
          </a:prstGeom>
          <a:ln w="12700">
            <a:miter lim="400000"/>
          </a:ln>
        </p:spPr>
      </p:pic>
      <p:sp>
        <p:nvSpPr>
          <p:cNvPr id="210" name="Commodity swap screens &amp; story © 2016, Brad Paley"/>
          <p:cNvSpPr txBox="1"/>
          <p:nvPr/>
        </p:nvSpPr>
        <p:spPr>
          <a:xfrm>
            <a:off x="14231449" y="11262316"/>
            <a:ext cx="6807353"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a:lvl1pPr>
          </a:lstStyle>
          <a:p>
            <a:r>
              <a:t>Commodity swap screens &amp; story © 2016, Brad Paley</a:t>
            </a:r>
          </a:p>
        </p:txBody>
      </p:sp>
      <p:sp>
        <p:nvSpPr>
          <p:cNvPr id="211" name="http://didi.co/consulting/"/>
          <p:cNvSpPr txBox="1"/>
          <p:nvPr/>
        </p:nvSpPr>
        <p:spPr>
          <a:xfrm>
            <a:off x="14257251" y="11660406"/>
            <a:ext cx="3167889"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u="sng">
                <a:hlinkClick r:id="rId6"/>
              </a:defRPr>
            </a:lvl1pPr>
          </a:lstStyle>
          <a:p>
            <a:pPr>
              <a:defRPr u="none"/>
            </a:pPr>
            <a:r>
              <a:rPr u="sng">
                <a:hlinkClick r:id="rId6"/>
              </a:rPr>
              <a:t>http://didi.co/consulting/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advAuto="0"/>
      <p:bldP spid="209"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16" name="A/B Test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a:t>
            </a:r>
          </a:p>
        </p:txBody>
      </p:sp>
      <p:sp>
        <p:nvSpPr>
          <p:cNvPr id="217" name="Ways to test new features for usability, popularity, performance without a focus group…"/>
          <p:cNvSpPr txBox="1">
            <a:spLocks noGrp="1"/>
          </p:cNvSpPr>
          <p:nvPr>
            <p:ph type="body" idx="1"/>
          </p:nvPr>
        </p:nvSpPr>
        <p:spPr>
          <a:prstGeom prst="rect">
            <a:avLst/>
          </a:prstGeom>
        </p:spPr>
        <p:txBody>
          <a:bodyPr/>
          <a:lstStyle/>
          <a:p>
            <a:r>
              <a:t>Ways to test new features for usability, popularity, performance without a focus group</a:t>
            </a:r>
          </a:p>
          <a:p>
            <a:r>
              <a:t>Show 50% of your site visitors version A, 50% version B, collect metrics on each, decide which is better</a:t>
            </a:r>
          </a:p>
        </p:txBody>
      </p:sp>
      <p:pic>
        <p:nvPicPr>
          <p:cNvPr id="218"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9232" y="7887257"/>
            <a:ext cx="11845536" cy="573676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rofessional Ethics"/>
          <p:cNvSpPr txBox="1">
            <a:spLocks noGrp="1"/>
          </p:cNvSpPr>
          <p:nvPr>
            <p:ph type="title"/>
          </p:nvPr>
        </p:nvSpPr>
        <p:spPr>
          <a:prstGeom prst="rect">
            <a:avLst/>
          </a:prstGeom>
        </p:spPr>
        <p:txBody>
          <a:bodyPr/>
          <a:lstStyle/>
          <a:p>
            <a:r>
              <a:t>Professional Ethics</a:t>
            </a:r>
          </a:p>
        </p:txBody>
      </p:sp>
      <p:sp>
        <p:nvSpPr>
          <p:cNvPr id="132" name="Professional standard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standards</a:t>
            </a:r>
          </a:p>
        </p:txBody>
      </p:sp>
      <p:sp>
        <p:nvSpPr>
          <p:cNvPr id="133" name="By 1675, standards established for: divinity, law, medicine…"/>
          <p:cNvSpPr txBox="1">
            <a:spLocks noGrp="1"/>
          </p:cNvSpPr>
          <p:nvPr>
            <p:ph type="body" sz="half" idx="1"/>
          </p:nvPr>
        </p:nvSpPr>
        <p:spPr>
          <a:xfrm>
            <a:off x="1206500" y="4248504"/>
            <a:ext cx="13635869" cy="8256012"/>
          </a:xfrm>
          <a:prstGeom prst="rect">
            <a:avLst/>
          </a:prstGeom>
        </p:spPr>
        <p:txBody>
          <a:bodyPr/>
          <a:lstStyle/>
          <a:p>
            <a:r>
              <a:t>By 1675, standards established for: divinity, law, medicine</a:t>
            </a:r>
          </a:p>
          <a:p>
            <a:r>
              <a:t>Professionals exercise specialist knowledge or skill - professional ethics governs how this knowledge should be governed</a:t>
            </a:r>
          </a:p>
        </p:txBody>
      </p:sp>
      <p:pic>
        <p:nvPicPr>
          <p:cNvPr id="134"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7846" y="615950"/>
            <a:ext cx="8839201" cy="12484100"/>
          </a:xfrm>
          <a:prstGeom prst="rect">
            <a:avLst/>
          </a:prstGeom>
          <a:ln w="12700">
            <a:miter lim="400000"/>
          </a:ln>
        </p:spPr>
      </p:pic>
      <p:sp>
        <p:nvSpPr>
          <p:cNvPr id="135" name="12th-century Byzantine manuscript of the Hippocratic Oath"/>
          <p:cNvSpPr txBox="1"/>
          <p:nvPr/>
        </p:nvSpPr>
        <p:spPr>
          <a:xfrm>
            <a:off x="15657698" y="13146361"/>
            <a:ext cx="815949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12th-century Byzantine manuscript of the Hippocratic Oath</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23"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24" name="Used to test advertising strategies (and Facebook functionality)…"/>
          <p:cNvSpPr txBox="1">
            <a:spLocks noGrp="1"/>
          </p:cNvSpPr>
          <p:nvPr>
            <p:ph type="body" idx="1"/>
          </p:nvPr>
        </p:nvSpPr>
        <p:spPr>
          <a:prstGeom prst="rect">
            <a:avLst/>
          </a:prstGeom>
        </p:spPr>
        <p:txBody>
          <a:bodyPr/>
          <a:lstStyle/>
          <a:p>
            <a:r>
              <a:t>Used to test advertising strategies (and Facebook functionality)</a:t>
            </a:r>
          </a:p>
          <a:p>
            <a:r>
              <a:t>Segment audience and define KPIs, collect results</a:t>
            </a:r>
          </a:p>
        </p:txBody>
      </p:sp>
      <p:sp>
        <p:nvSpPr>
          <p:cNvPr id="225"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26"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27" name="Image" descr="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1427" y="6306473"/>
            <a:ext cx="11961146" cy="670335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32"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33"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34"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35" name="Image" descr="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116" y="4688699"/>
            <a:ext cx="12999768" cy="7416685"/>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40"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41"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42"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43" name="Image" descr="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3367" y="4594835"/>
            <a:ext cx="13517266" cy="7604414"/>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48"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49"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50"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51" name="Image" descr="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0879" y="4455648"/>
            <a:ext cx="15042241" cy="8479096"/>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Engineering Equitable Software"/>
          <p:cNvSpPr txBox="1">
            <a:spLocks noGrp="1"/>
          </p:cNvSpPr>
          <p:nvPr>
            <p:ph type="title"/>
          </p:nvPr>
        </p:nvSpPr>
        <p:spPr>
          <a:prstGeom prst="rect">
            <a:avLst/>
          </a:prstGeom>
        </p:spPr>
        <p:txBody>
          <a:bodyPr/>
          <a:lstStyle/>
          <a:p>
            <a:r>
              <a:t>Engineering Equitable Software</a:t>
            </a:r>
          </a:p>
        </p:txBody>
      </p:sp>
      <p:sp>
        <p:nvSpPr>
          <p:cNvPr id="256" name="Key takeaway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Key takeaways</a:t>
            </a:r>
          </a:p>
        </p:txBody>
      </p:sp>
      <p:sp>
        <p:nvSpPr>
          <p:cNvPr id="257" name="With great power comes great responsibility…"/>
          <p:cNvSpPr txBox="1">
            <a:spLocks noGrp="1"/>
          </p:cNvSpPr>
          <p:nvPr>
            <p:ph type="body" idx="1"/>
          </p:nvPr>
        </p:nvSpPr>
        <p:spPr>
          <a:prstGeom prst="rect">
            <a:avLst/>
          </a:prstGeom>
        </p:spPr>
        <p:txBody>
          <a:bodyPr/>
          <a:lstStyle/>
          <a:p>
            <a:r>
              <a:t>With great power comes great responsibility</a:t>
            </a:r>
          </a:p>
          <a:p>
            <a:r>
              <a:t>Anticipate the unanticipated consequences of your software</a:t>
            </a:r>
          </a:p>
          <a:p>
            <a:r>
              <a:t>Limiting the accessibility of software might save money in the short term, but cost much more in the long term</a:t>
            </a:r>
          </a:p>
          <a:p>
            <a:r>
              <a:t>Form a diverse development team, and involve a diverse group of users to validate your software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prstGeom prst="rect">
            <a:avLst/>
          </a:prstGeom>
        </p:spPr>
        <p:txBody>
          <a:bodyPr/>
          <a:lstStyle/>
          <a:p>
            <a:r>
              <a:t>Code of Ethics</a:t>
            </a:r>
          </a:p>
        </p:txBody>
      </p:sp>
      <p:sp>
        <p:nvSpPr>
          <p:cNvPr id="140" name="Professional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Engineers</a:t>
            </a:r>
          </a:p>
        </p:txBody>
      </p:sp>
      <p:sp>
        <p:nvSpPr>
          <p:cNvPr id="141" name="Engineers, in the fulfillment of their professional duties, shall:…"/>
          <p:cNvSpPr txBox="1"/>
          <p:nvPr/>
        </p:nvSpPr>
        <p:spPr>
          <a:xfrm>
            <a:off x="316534" y="3982877"/>
            <a:ext cx="15060980" cy="5345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900">
                <a:solidFill>
                  <a:srgbClr val="000000"/>
                </a:solidFill>
              </a:defRPr>
            </a:pPr>
            <a:r>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t>Avoid deceptive acts.</a:t>
            </a:r>
          </a:p>
          <a:p>
            <a:pPr marL="457200" indent="-317500" algn="l" defTabSz="457200">
              <a:buClr>
                <a:srgbClr val="595959"/>
              </a:buClr>
              <a:buSzPct val="100000"/>
              <a:buFont typeface="Helvetica"/>
              <a:buAutoNum type="arabicPeriod"/>
              <a:defRPr sz="3900">
                <a:solidFill>
                  <a:srgbClr val="000000"/>
                </a:solidFill>
              </a:defRPr>
            </a:pPr>
            <a:r>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849790"/>
            <a:ext cx="10059925"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National Society of Professional Engineers - Code of Ethics for Engineers</a:t>
            </a:r>
          </a:p>
        </p:txBody>
      </p:sp>
      <p:pic>
        <p:nvPicPr>
          <p:cNvPr id="14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ode of Ethics"/>
          <p:cNvSpPr txBox="1">
            <a:spLocks noGrp="1"/>
          </p:cNvSpPr>
          <p:nvPr>
            <p:ph type="title"/>
          </p:nvPr>
        </p:nvSpPr>
        <p:spPr>
          <a:prstGeom prst="rect">
            <a:avLst/>
          </a:prstGeom>
        </p:spPr>
        <p:txBody>
          <a:bodyPr/>
          <a:lstStyle/>
          <a:p>
            <a:r>
              <a:t>Code of Ethics</a:t>
            </a:r>
          </a:p>
        </p:txBody>
      </p:sp>
      <p:sp>
        <p:nvSpPr>
          <p:cNvPr id="148" name="Professional Engineers: Citigroup Cent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Engineers: Citigroup Center</a:t>
            </a:r>
          </a:p>
        </p:txBody>
      </p:sp>
      <p:sp>
        <p:nvSpPr>
          <p:cNvPr id="149" name="Design met building code, but did not account for all failure modes…"/>
          <p:cNvSpPr txBox="1">
            <a:spLocks noGrp="1"/>
          </p:cNvSpPr>
          <p:nvPr>
            <p:ph type="body" sz="half" idx="1"/>
          </p:nvPr>
        </p:nvSpPr>
        <p:spPr>
          <a:xfrm>
            <a:off x="1206500" y="4248504"/>
            <a:ext cx="8608205" cy="8256012"/>
          </a:xfrm>
          <a:prstGeom prst="rect">
            <a:avLst/>
          </a:prstGeom>
        </p:spPr>
        <p:txBody>
          <a:bodyPr/>
          <a:lstStyle/>
          <a:p>
            <a:r>
              <a:t>Design met building code, but did </a:t>
            </a:r>
            <a:r>
              <a:rPr i="1"/>
              <a:t>not</a:t>
            </a:r>
            <a:r>
              <a:t> account for all failure modes</a:t>
            </a:r>
          </a:p>
          <a:p>
            <a:r>
              <a:t>Last-minute changes to construction increased odds of failure</a:t>
            </a:r>
          </a:p>
          <a:p>
            <a:r>
              <a:t>Fixed before disaster could strike, but kept a secret for 20 years</a:t>
            </a:r>
          </a:p>
        </p:txBody>
      </p:sp>
      <p:pic>
        <p:nvPicPr>
          <p:cNvPr id="15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761" y="3299814"/>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“Citigroup Center” by Tdorante10, Wikimedia commons, CC BY-SA 4.0</a:t>
            </a:r>
          </a:p>
        </p:txBody>
      </p:sp>
      <p:sp>
        <p:nvSpPr>
          <p:cNvPr id="152" name="https://www.theaiatrust.com/whitepapers/ethics/study.php"/>
          <p:cNvSpPr txBox="1"/>
          <p:nvPr/>
        </p:nvSpPr>
        <p:spPr>
          <a:xfrm>
            <a:off x="460445" y="13091153"/>
            <a:ext cx="8112863"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https://www.theaiatrust.com/whitepapers/ethics/study.php</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lstStyle/>
          <a:p>
            <a:r>
              <a:rPr lang="en-US" dirty="0"/>
              <a:t>Badly-engineered software can kill people</a:t>
            </a:r>
            <a:endParaRPr dirty="0"/>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1206500" y="4248504"/>
            <a:ext cx="11817865" cy="8256012"/>
          </a:xfrm>
          <a:prstGeom prst="rect">
            <a:avLst/>
          </a:prstGeom>
        </p:spPr>
        <p:txBody>
          <a:bodyPr/>
          <a:lstStyle/>
          <a:p>
            <a:r>
              <a:t>Bug in software caused 100x greater exposure to radiation than intended</a:t>
            </a:r>
          </a:p>
          <a:p>
            <a:r>
              <a:t>At least 6 died</a:t>
            </a:r>
          </a:p>
          <a:p>
            <a:r>
              <a:t>Likely far more suffered: deaths occurred over a period of 2 years!</a:t>
            </a:r>
          </a:p>
          <a:p>
            <a:r>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249080" y="13018389"/>
            <a:ext cx="806866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Unpacking “Public Interest”"/>
          <p:cNvSpPr txBox="1">
            <a:spLocks noGrp="1"/>
          </p:cNvSpPr>
          <p:nvPr>
            <p:ph type="title"/>
          </p:nvPr>
        </p:nvSpPr>
        <p:spPr>
          <a:prstGeom prst="rect">
            <a:avLst/>
          </a:prstGeom>
        </p:spPr>
        <p:txBody>
          <a:bodyPr/>
          <a:lstStyle/>
          <a:p>
            <a:r>
              <a:t>Unpacking “Public Interest”</a:t>
            </a:r>
          </a:p>
        </p:txBody>
      </p:sp>
      <p:sp>
        <p:nvSpPr>
          <p:cNvPr id="214" name="Do no harm: how can our software cause harm?"/>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 no harm: how can our software cause harm?</a:t>
            </a:r>
          </a:p>
        </p:txBody>
      </p:sp>
      <p:sp>
        <p:nvSpPr>
          <p:cNvPr id="215" name="How can my software fail? What are the implications of that failure?…"/>
          <p:cNvSpPr txBox="1">
            <a:spLocks noGrp="1"/>
          </p:cNvSpPr>
          <p:nvPr>
            <p:ph type="body" idx="1"/>
          </p:nvPr>
        </p:nvSpPr>
        <p:spPr>
          <a:prstGeom prst="rect">
            <a:avLst/>
          </a:prstGeom>
        </p:spPr>
        <p:txBody>
          <a:bodyPr/>
          <a:lstStyle/>
          <a:p>
            <a:pPr marL="228600" indent="-228600">
              <a:buSzPct val="100000"/>
            </a:pPr>
            <a:r>
              <a:t>How can my software fail? What are the implications of that failure?</a:t>
            </a:r>
          </a:p>
          <a:p>
            <a:pPr marL="228600" indent="-228600">
              <a:buSzPct val="100000"/>
            </a:pPr>
            <a:r>
              <a:t>Who will use my software, and how might different users use it differently?</a:t>
            </a:r>
          </a:p>
          <a:p>
            <a:pPr marL="228600" indent="-228600">
              <a:buSzPct val="100000"/>
            </a:pPr>
            <a:r>
              <a:t>How will my software impact those who do not use it directly?</a:t>
            </a:r>
          </a:p>
          <a:p>
            <a:pPr marL="228600" indent="-228600">
              <a:buSzPct val="100000"/>
            </a:pPr>
            <a:r>
              <a:t>Will my software amplify negative behavior for users and society at large?</a:t>
            </a:r>
          </a:p>
        </p:txBody>
      </p:sp>
      <p:sp>
        <p:nvSpPr>
          <p:cNvPr id="5" name="1. PUBLIC – Software engineers shall act consistently with the public interest.">
            <a:extLst>
              <a:ext uri="{FF2B5EF4-FFF2-40B4-BE49-F238E27FC236}">
                <a16:creationId xmlns:a16="http://schemas.microsoft.com/office/drawing/2014/main" id="{5350CFB9-D16B-45B4-B022-2B28FF1FF50B}"/>
              </a:ext>
            </a:extLst>
          </p:cNvPr>
          <p:cNvSpPr txBox="1"/>
          <p:nvPr/>
        </p:nvSpPr>
        <p:spPr>
          <a:xfrm>
            <a:off x="15874481" y="913592"/>
            <a:ext cx="7819237" cy="988989"/>
          </a:xfrm>
          <a:prstGeom prst="rect">
            <a:avLst/>
          </a:prstGeom>
          <a:solidFill>
            <a:srgbClr val="FFFFFF"/>
          </a:solidFill>
          <a:ln w="28575">
            <a:solidFill>
              <a:schemeClr val="accent1">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4800">
                <a:solidFill>
                  <a:srgbClr val="000000"/>
                </a:solidFill>
              </a:defRPr>
            </a:lvl1pPr>
          </a:lstStyle>
          <a:p>
            <a:r>
              <a:rPr sz="3200" dirty="0"/>
              <a:t>1. PUBLIC – Software engineers shall act consistently with the public interest.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npacking “Public Interest”"/>
          <p:cNvSpPr txBox="1">
            <a:spLocks noGrp="1"/>
          </p:cNvSpPr>
          <p:nvPr>
            <p:ph type="title"/>
          </p:nvPr>
        </p:nvSpPr>
        <p:spPr>
          <a:prstGeom prst="rect">
            <a:avLst/>
          </a:prstGeom>
        </p:spPr>
        <p:txBody>
          <a:bodyPr/>
          <a:lstStyle/>
          <a:p>
            <a:r>
              <a:t>Unpacking “Public Interest”</a:t>
            </a:r>
          </a:p>
        </p:txBody>
      </p:sp>
      <p:sp>
        <p:nvSpPr>
          <p:cNvPr id="220" name="How can our software make a positive contribu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How can our software make a positive contribution?</a:t>
            </a:r>
          </a:p>
        </p:txBody>
      </p:sp>
      <p:sp>
        <p:nvSpPr>
          <p:cNvPr id="221" name="Will my software make people’s jobs easier?…"/>
          <p:cNvSpPr txBox="1">
            <a:spLocks noGrp="1"/>
          </p:cNvSpPr>
          <p:nvPr>
            <p:ph type="body" idx="1"/>
          </p:nvPr>
        </p:nvSpPr>
        <p:spPr>
          <a:prstGeom prst="rect">
            <a:avLst/>
          </a:prstGeom>
        </p:spPr>
        <p:txBody>
          <a:bodyPr/>
          <a:lstStyle/>
          <a:p>
            <a:pPr marL="228600" indent="-228600">
              <a:buSzPct val="100000"/>
            </a:pPr>
            <a:r>
              <a:rPr lang="en-US" dirty="0"/>
              <a:t>Can</a:t>
            </a:r>
            <a:r>
              <a:rPr dirty="0"/>
              <a:t> my software make people’s jobs easier?</a:t>
            </a:r>
          </a:p>
          <a:p>
            <a:pPr marL="228600" indent="-228600">
              <a:buSzPct val="100000"/>
            </a:pPr>
            <a:r>
              <a:rPr lang="en-US" dirty="0"/>
              <a:t>Can</a:t>
            </a:r>
            <a:r>
              <a:rPr dirty="0"/>
              <a:t> my software make people happier?</a:t>
            </a:r>
          </a:p>
          <a:p>
            <a:pPr marL="228600" indent="-228600">
              <a:buSzPct val="100000"/>
            </a:pPr>
            <a:r>
              <a:rPr lang="en-US" dirty="0"/>
              <a:t>Can</a:t>
            </a:r>
            <a:r>
              <a:rPr dirty="0"/>
              <a:t> my software amplify positive behavior for users and society at large?</a:t>
            </a:r>
            <a:endParaRPr lang="en-US" dirty="0"/>
          </a:p>
          <a:p>
            <a:pPr marL="228600" indent="-228600">
              <a:buSzPct val="100000"/>
            </a:pPr>
            <a:r>
              <a:rPr lang="en-US" dirty="0"/>
              <a:t>How can my software better achieve these goals?</a:t>
            </a:r>
            <a:endParaRPr dirty="0"/>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625</TotalTime>
  <Words>5031</Words>
  <Application>Microsoft Office PowerPoint</Application>
  <PresentationFormat>Custom</PresentationFormat>
  <Paragraphs>265</Paragraphs>
  <Slides>34</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Helvetica</vt:lpstr>
      <vt:lpstr>Helvetica Neue Medium</vt:lpstr>
      <vt:lpstr>Helvetica Neue</vt:lpstr>
      <vt:lpstr>Arial</vt:lpstr>
      <vt:lpstr>21_BasicWhite</vt:lpstr>
      <vt:lpstr>CS 4530 &amp; CS 5500 Software Engineering</vt:lpstr>
      <vt:lpstr>Learning Objectives for this Lesson</vt:lpstr>
      <vt:lpstr>Professional Ethics</vt:lpstr>
      <vt:lpstr>Code of Ethics</vt:lpstr>
      <vt:lpstr>Code of Ethics</vt:lpstr>
      <vt:lpstr>Badly-engineered software can kill people</vt:lpstr>
      <vt:lpstr>Code of Ethics</vt:lpstr>
      <vt:lpstr>Unpacking “Public Interest”</vt:lpstr>
      <vt:lpstr>Unpacking “Public Interest”</vt:lpstr>
      <vt:lpstr>Unpacking “Public Interest” </vt:lpstr>
      <vt:lpstr>Code of Ethics</vt:lpstr>
      <vt:lpstr>Standards can give more concrete guidance.</vt:lpstr>
      <vt:lpstr>Standards can give more concrete guidance.</vt:lpstr>
      <vt:lpstr>Standards can give more concrete guidance.</vt:lpstr>
      <vt:lpstr>But many ethical decisions are still hard</vt:lpstr>
      <vt:lpstr>Where does this leave us?</vt:lpstr>
      <vt:lpstr>Learning Objectives for this Lesson</vt:lpstr>
      <vt:lpstr>CS 4530 &amp; CS 5500 Software Engineering</vt:lpstr>
      <vt:lpstr>Learning Objectives for this Lesson</vt:lpstr>
      <vt:lpstr>We are not our users</vt:lpstr>
      <vt:lpstr>Bias is the Default</vt:lpstr>
      <vt:lpstr>Unconscious Bias in Software</vt:lpstr>
      <vt:lpstr>GenderMag: Gender Inclusiveness Magnifier</vt:lpstr>
      <vt:lpstr>GenderMag: Gender Inclusiveness Magnifier</vt:lpstr>
      <vt:lpstr>The Curb Cut Effect</vt:lpstr>
      <vt:lpstr>Usability Testing</vt:lpstr>
      <vt:lpstr>Usability Testing</vt:lpstr>
      <vt:lpstr>Usability Testing</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Engineering Equitable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11</cp:revision>
  <dcterms:modified xsi:type="dcterms:W3CDTF">2022-04-06T19:27:37Z</dcterms:modified>
</cp:coreProperties>
</file>